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9432fefefa74199" /><Relationship Type="http://schemas.openxmlformats.org/officeDocument/2006/relationships/extended-properties" Target="/docProps/app.xml" Id="R1a2d1701f10248b2" /><Relationship Type="http://schemas.openxmlformats.org/officeDocument/2006/relationships/officeDocument" Target="/ppt/presentation.xml" Id="Rc51643192b3d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83e1ca22243c3"/>
  </p:sldMasterIdLst>
  <p:notesMasterIdLst>
    <p:notesMasterId xmlns:r="http://schemas.openxmlformats.org/officeDocument/2006/relationships" r:id="R6f3064b54ea14c5b"/>
  </p:notesMasterIdLst>
  <p:sldIdLst>
    <p:sldId xmlns:r="http://schemas.openxmlformats.org/officeDocument/2006/relationships" id="256" r:id="Rdba1800fe9c348e5"/>
    <p:sldId xmlns:r="http://schemas.openxmlformats.org/officeDocument/2006/relationships" id="257" r:id="Reba75d3f1a254538"/>
    <p:sldId xmlns:r="http://schemas.openxmlformats.org/officeDocument/2006/relationships" id="258" r:id="R6a42cbb71f844581"/>
    <p:sldId xmlns:r="http://schemas.openxmlformats.org/officeDocument/2006/relationships" id="259" r:id="Re094330b7bdb48bd"/>
    <p:sldId xmlns:r="http://schemas.openxmlformats.org/officeDocument/2006/relationships" id="260" r:id="R7f1bf45c91fe4587"/>
    <p:sldId xmlns:r="http://schemas.openxmlformats.org/officeDocument/2006/relationships" id="261" r:id="R27f3b684af0e4cd0"/>
    <p:sldId xmlns:r="http://schemas.openxmlformats.org/officeDocument/2006/relationships" id="262" r:id="R66d42955124f453b"/>
    <p:sldId xmlns:r="http://schemas.openxmlformats.org/officeDocument/2006/relationships" id="263" r:id="Re2692435d79a4ef8"/>
    <p:sldId xmlns:r="http://schemas.openxmlformats.org/officeDocument/2006/relationships" id="264" r:id="Rf3f50b6bf2034488"/>
    <p:sldId xmlns:r="http://schemas.openxmlformats.org/officeDocument/2006/relationships" id="265" r:id="R9795ee37c62e4c19"/>
    <p:sldId xmlns:r="http://schemas.openxmlformats.org/officeDocument/2006/relationships" id="266" r:id="Rf4828d8ed86e4288"/>
    <p:sldId xmlns:r="http://schemas.openxmlformats.org/officeDocument/2006/relationships" id="267" r:id="Rc299986525b84b8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35d1eae09514281" /><Relationship Type="http://schemas.openxmlformats.org/officeDocument/2006/relationships/slideMaster" Target="/ppt/slideMasters/slideMaster1.xml" Id="R58983e1ca22243c3" /><Relationship Type="http://schemas.openxmlformats.org/officeDocument/2006/relationships/notesMaster" Target="/ppt/notesMasters/notesMaster1.xml" Id="R6f3064b54ea14c5b" /><Relationship Type="http://schemas.openxmlformats.org/officeDocument/2006/relationships/presProps" Target="/ppt/presProps.xml" Id="Rfeb916c16d1046f4" /><Relationship Type="http://schemas.openxmlformats.org/officeDocument/2006/relationships/tableStyles" Target="/ppt/tableStyles.xml" Id="R518f3ba8c2d04373" /><Relationship Type="http://schemas.openxmlformats.org/officeDocument/2006/relationships/slide" Target="/ppt/slides/slide1.xml" Id="Rdba1800fe9c348e5" /><Relationship Type="http://schemas.openxmlformats.org/officeDocument/2006/relationships/slide" Target="/ppt/slides/slide2.xml" Id="Reba75d3f1a254538" /><Relationship Type="http://schemas.openxmlformats.org/officeDocument/2006/relationships/slide" Target="/ppt/slides/slide3.xml" Id="R6a42cbb71f844581" /><Relationship Type="http://schemas.openxmlformats.org/officeDocument/2006/relationships/slide" Target="/ppt/slides/slide4.xml" Id="Re094330b7bdb48bd" /><Relationship Type="http://schemas.openxmlformats.org/officeDocument/2006/relationships/slide" Target="/ppt/slides/slide5.xml" Id="R7f1bf45c91fe4587" /><Relationship Type="http://schemas.openxmlformats.org/officeDocument/2006/relationships/slide" Target="/ppt/slides/slide6.xml" Id="R27f3b684af0e4cd0" /><Relationship Type="http://schemas.openxmlformats.org/officeDocument/2006/relationships/slide" Target="/ppt/slides/slide7.xml" Id="R66d42955124f453b" /><Relationship Type="http://schemas.openxmlformats.org/officeDocument/2006/relationships/slide" Target="/ppt/slides/slide8.xml" Id="Re2692435d79a4ef8" /><Relationship Type="http://schemas.openxmlformats.org/officeDocument/2006/relationships/slide" Target="/ppt/slides/slide9.xml" Id="Rf3f50b6bf2034488" /><Relationship Type="http://schemas.openxmlformats.org/officeDocument/2006/relationships/slide" Target="/ppt/slides/slide10.xml" Id="R9795ee37c62e4c19" /><Relationship Type="http://schemas.openxmlformats.org/officeDocument/2006/relationships/slide" Target="/ppt/slides/slide11.xml" Id="Rf4828d8ed86e4288" /><Relationship Type="http://schemas.openxmlformats.org/officeDocument/2006/relationships/slide" Target="/ppt/slides/slide12.xml" Id="Rc299986525b84b8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7f739afdb4486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db1a837940047b0" /><Relationship Type="http://schemas.openxmlformats.org/officeDocument/2006/relationships/notesMaster" Target="/ppt/notesMasters/notesMaster1.xml" Id="Rf6ab0b9c4697495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3c661fdc82a408f" /><Relationship Type="http://schemas.openxmlformats.org/officeDocument/2006/relationships/notesMaster" Target="/ppt/notesMasters/notesMaster1.xml" Id="Ra9adb60db7a94cb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36c296b9b12490d" /><Relationship Type="http://schemas.openxmlformats.org/officeDocument/2006/relationships/notesMaster" Target="/ppt/notesMasters/notesMaster1.xml" Id="R8fe80eddfff7447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436a22f2cbf49b9" /><Relationship Type="http://schemas.openxmlformats.org/officeDocument/2006/relationships/notesMaster" Target="/ppt/notesMasters/notesMaster1.xml" Id="R4d80273047364eb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c3b3dad5d984d6b" /><Relationship Type="http://schemas.openxmlformats.org/officeDocument/2006/relationships/notesMaster" Target="/ppt/notesMasters/notesMaster1.xml" Id="R3306b4ea8e04423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01c126b65e4f6b" /><Relationship Type="http://schemas.openxmlformats.org/officeDocument/2006/relationships/notesMaster" Target="/ppt/notesMasters/notesMaster1.xml" Id="R78eb07ceb94748c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881c61a997415d" /><Relationship Type="http://schemas.openxmlformats.org/officeDocument/2006/relationships/notesMaster" Target="/ppt/notesMasters/notesMaster1.xml" Id="Ra28b945812e449c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d35377e70e546ea" /><Relationship Type="http://schemas.openxmlformats.org/officeDocument/2006/relationships/notesMaster" Target="/ppt/notesMasters/notesMaster1.xml" Id="Rf1bcdd87aa53447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84343c5656e423d" /><Relationship Type="http://schemas.openxmlformats.org/officeDocument/2006/relationships/notesMaster" Target="/ppt/notesMasters/notesMaster1.xml" Id="R7a916bf95cca47b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be8d35ada054927" /><Relationship Type="http://schemas.openxmlformats.org/officeDocument/2006/relationships/notesMaster" Target="/ppt/notesMasters/notesMaster1.xml" Id="Rd0cecb47cd1b443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6fd79d6173e40af" /><Relationship Type="http://schemas.openxmlformats.org/officeDocument/2006/relationships/notesMaster" Target="/ppt/notesMasters/notesMaster1.xml" Id="Rd15c0b87bdf84c5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61fbc16575a40b9" /><Relationship Type="http://schemas.openxmlformats.org/officeDocument/2006/relationships/notesMaster" Target="/ppt/notesMasters/notesMaster1.xml" Id="R8f727532ca3248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risk allocation: Satya is the interface, never the lender or guarantor.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https://www.1m-solution.com/work/1m-fleet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Pilot sizes and timelines are proposals subject to financier, data, legal, security, and partner readiness.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for one structuring workshop, not a broad financing commitment.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600-scooter plan and partner discussions are user-supplied, not public claims.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https://www.1m-solution.com/work/1m-fleet</a:t>
            </a:r>
          </a:p>
          <a:p xmlns:a="http://schemas.openxmlformats.org/drawingml/2006/main">
            <a:r>
              <a:t>- https://www.1m-solution.com/partners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Reframe the ask from a bulk loan to a monitorable asset-and-obligation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Legal structure must align title/security, consent, guarantee, recovery, reassignment, and replacement-biker obligations.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https://www.nrb.org.np/departments/psd/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Satya's product is the permissioned interface and audit trail—not balance-sheet risk.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Some banks still advertise limited bike or EV products; keep the architecture lender-agnostic while leading with hire-purchase companies.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https://www.capitalnepal.com/detail/48105</a:t>
            </a:r>
          </a:p>
          <a:p xmlns:a="http://schemas.openxmlformats.org/drawingml/2006/main">
            <a:r>
              <a:t>- https://www.nrb.org.np/contents/uploads/2026/07/Annual-Report_NBFISD_-Final_FY-2024_25.pdf</a:t>
            </a:r>
          </a:p>
          <a:p xmlns:a="http://schemas.openxmlformats.org/drawingml/2006/main">
            <a:r>
              <a:t>- https://venturehirepurchase.com.np/two-wheelers-loan/</a:t>
            </a:r>
          </a:p>
          <a:p xmlns:a="http://schemas.openxmlformats.org/drawingml/2006/main">
            <a:r>
              <a:t>- https://hulasfinserv.com/</a:t>
            </a:r>
          </a:p>
          <a:p xmlns:a="http://schemas.openxmlformats.org/drawingml/2006/main">
            <a:r>
              <a:t>- https://everestbankltd.com/product-and-services/loan-products/retail-loans/bike-loan/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Income deductions require explicit consent and validation of applicable employment, labor, banking, and consumer rules.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https://yango.com/en_np/driver/</a:t>
            </a:r>
          </a:p>
          <a:p xmlns:a="http://schemas.openxmlformats.org/drawingml/2006/main">
            <a:r>
              <a:t>- https://www.nrb.org.np/departments/psd/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exact recovery, title, novation, and successor-obligor mechanics require financier and legal approval before launch.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Foodmandu and Himalayan Java relationships are discussion-supplied and must be confirmed.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https://yango.com/en_np/driver/</a:t>
            </a:r>
          </a:p>
          <a:p xmlns:a="http://schemas.openxmlformats.org/drawingml/2006/main">
            <a:r>
              <a:t>- https://foodmandu.com/Home/About</a:t>
            </a:r>
          </a:p>
          <a:p xmlns:a="http://schemas.openxmlformats.org/drawingml/2006/main">
            <a:r>
              <a:t>- https://www.1m-solution.com/work/1m-fleet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b5b020d0b48d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2077eb7859c4f06" /><Relationship Type="http://schemas.openxmlformats.org/officeDocument/2006/relationships/slideLayout" Target="/ppt/slideLayouts/slideLayout1.xml" Id="R13727c4760094b8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27c4760094b8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bbbe2e684a53" /><Relationship Type="http://schemas.openxmlformats.org/officeDocument/2006/relationships/image" Target="/ppt/media/image.png" Id="R8d2ced07b40044eb" /><Relationship Type="http://schemas.openxmlformats.org/officeDocument/2006/relationships/notesSlide" Target="/ppt/notesSlides/notesSlide1.xml" Id="R1f0ea2c99ac040f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3cb9debc4576" /><Relationship Type="http://schemas.openxmlformats.org/officeDocument/2006/relationships/image" Target="/ppt/media/image10.png" Id="Rba7b512046f24aaf" /><Relationship Type="http://schemas.openxmlformats.org/officeDocument/2006/relationships/notesSlide" Target="/ppt/notesSlides/notesSlide10.xml" Id="R6e787df773284b2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6aaa4ea634f1d" /><Relationship Type="http://schemas.openxmlformats.org/officeDocument/2006/relationships/image" Target="/ppt/media/image11.png" Id="R240486ff472f440f" /><Relationship Type="http://schemas.openxmlformats.org/officeDocument/2006/relationships/notesSlide" Target="/ppt/notesSlides/notesSlide11.xml" Id="R86bd95c6af0d45b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14ba64d194e90" /><Relationship Type="http://schemas.openxmlformats.org/officeDocument/2006/relationships/image" Target="/ppt/media/image12.png" Id="Rf11289d71c2946cd" /><Relationship Type="http://schemas.openxmlformats.org/officeDocument/2006/relationships/notesSlide" Target="/ppt/notesSlides/notesSlide12.xml" Id="R8e77f747e7ce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d692312a481e" /><Relationship Type="http://schemas.openxmlformats.org/officeDocument/2006/relationships/image" Target="/ppt/media/image2.png" Id="R2da91969ef9f43f3" /><Relationship Type="http://schemas.openxmlformats.org/officeDocument/2006/relationships/notesSlide" Target="/ppt/notesSlides/notesSlide2.xml" Id="R434ddc97ac39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58c7b8d44d83" /><Relationship Type="http://schemas.openxmlformats.org/officeDocument/2006/relationships/image" Target="/ppt/media/image3.png" Id="Rdcdaca3d3b6f4e9f" /><Relationship Type="http://schemas.openxmlformats.org/officeDocument/2006/relationships/notesSlide" Target="/ppt/notesSlides/notesSlide3.xml" Id="R3dfd0d4392ac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6a881e7f480f" /><Relationship Type="http://schemas.openxmlformats.org/officeDocument/2006/relationships/image" Target="/ppt/media/image4.png" Id="Rc65b42d494f046bc" /><Relationship Type="http://schemas.openxmlformats.org/officeDocument/2006/relationships/notesSlide" Target="/ppt/notesSlides/notesSlide4.xml" Id="R08b0c40ca8b2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647c73a6478d" /><Relationship Type="http://schemas.openxmlformats.org/officeDocument/2006/relationships/image" Target="/ppt/media/image5.png" Id="R659be67e78054a8a" /><Relationship Type="http://schemas.openxmlformats.org/officeDocument/2006/relationships/notesSlide" Target="/ppt/notesSlides/notesSlide5.xml" Id="R397c4aa567f2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053de75a54817" /><Relationship Type="http://schemas.openxmlformats.org/officeDocument/2006/relationships/image" Target="/ppt/media/image6.png" Id="R43a885b591244c4a" /><Relationship Type="http://schemas.openxmlformats.org/officeDocument/2006/relationships/notesSlide" Target="/ppt/notesSlides/notesSlide6.xml" Id="R2deb5e8e55d1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b3a0c60141f6" /><Relationship Type="http://schemas.openxmlformats.org/officeDocument/2006/relationships/image" Target="/ppt/media/image7.png" Id="R70dd64b0a732464d" /><Relationship Type="http://schemas.openxmlformats.org/officeDocument/2006/relationships/notesSlide" Target="/ppt/notesSlides/notesSlide7.xml" Id="Rc8b5fe8bbc71409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8d1295df46af" /><Relationship Type="http://schemas.openxmlformats.org/officeDocument/2006/relationships/image" Target="/ppt/media/image8.png" Id="R3a4eb2f1bd424ffa" /><Relationship Type="http://schemas.openxmlformats.org/officeDocument/2006/relationships/notesSlide" Target="/ppt/notesSlides/notesSlide8.xml" Id="R4331e0a1fa54439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b9e7483b4f91" /><Relationship Type="http://schemas.openxmlformats.org/officeDocument/2006/relationships/image" Target="/ppt/media/image9.png" Id="R07a9589aa21c4cf1" /><Relationship Type="http://schemas.openxmlformats.org/officeDocument/2006/relationships/notesSlide" Target="/ppt/notesSlides/notesSlide9.xml" Id="Rf4e4741cc2ff418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0F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339E5C-17F2-4333-AF40-27F78A0FC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E0BAE3-E5C3-48FD-AA15-CF5A7FE60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8600"/>
            <a:ext cx="2667000" cy="2667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F04C">
              <a:alpha val="7059"/>
            </a:srgbClr>
          </a:solidFill>
          <a:ln xmlns:a="http://schemas.openxmlformats.org/drawingml/2006/main" w="19050">
            <a:solidFill>
              <a:srgbClr val="B9F04C">
                <a:alpha val="18039"/>
              </a:srgbClr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2ced07b40044eb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8E3151-7095-4159-AEEB-3B3F01DE7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F04C"/>
                </a:solidFill>
              </a:defRPr>
            </a:pPr>
            <a:r>
              <a:rPr sz="900" b="1">
                <a:solidFill>
                  <a:srgbClr val="B9F04C"/>
                </a:solidFill>
              </a:rPr>
              <a:t>A FLEET-FINANCE INFRASTRUCTURE PROPOSAL FOR 1M FLEETS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DDEAB0-06E2-4F62-979F-74BBE781D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9906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FFFF"/>
                </a:solidFill>
              </a:defRPr>
            </a:pPr>
            <a:r>
              <a:rPr sz="4500" b="1">
                <a:solidFill>
                  <a:srgbClr val="FFFFFF"/>
                </a:solidFill>
              </a:rPr>
              <a:t>Finance 600 electric scooters.</a:t>
            </a:r>
          </a:p>
          <a:p xmlns:a="http://schemas.openxmlformats.org/drawingml/2006/main">
            <a:pPr algn="l">
              <a:defRPr sz="4500" b="1">
                <a:solidFill>
                  <a:srgbClr val="FFFFFF"/>
                </a:solidFill>
              </a:defRPr>
            </a:pPr>
            <a:r>
              <a:rPr sz="4500" b="1">
                <a:solidFill>
                  <a:srgbClr val="FFFFFF"/>
                </a:solidFill>
              </a:rPr>
              <a:t>Build the system that makes them perform.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F5B142-0C06-4A6B-9FB0-E5F1B96DC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8191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>
                    <a:alpha val="70980"/>
                  </a:srgbClr>
                </a:solidFill>
              </a:defRPr>
            </a:pPr>
            <a:r>
              <a:rPr sz="1500" b="0">
                <a:solidFill>
                  <a:srgbClr val="FFFFFF">
                    <a:alpha val="70980"/>
                  </a:srgbClr>
                </a:solidFill>
              </a:rPr>
              <a:t>Satya connects the biker, 1M guarantee, Yango income evidence, and an NRB-licensed hire-purchase company—without taking credit or operating liability.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2B17CF-37D2-40BD-8A39-7239B0258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4048125" cy="590550"/>
          </a:xfrm>
          <a:prstGeom xmlns:a="http://schemas.openxmlformats.org/drawingml/2006/main" prst="roundRect">
            <a:avLst>
              <a:gd name="adj" fmla="val 45161"/>
            </a:avLst>
          </a:prstGeom>
          <a:solidFill xmlns:a="http://schemas.openxmlformats.org/drawingml/2006/main">
            <a:srgbClr val="B9F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9D4F4C-1B27-4D51-80AE-47B8A7F05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0F12"/>
                </a:solidFill>
              </a:defRPr>
            </a:pPr>
            <a:r>
              <a:rPr sz="1200" b="1">
                <a:solidFill>
                  <a:srgbClr val="0B0F12"/>
                </a:solidFill>
              </a:rPr>
              <a:t>SATYA × 1M FLEETS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AF3C48-418C-408B-8BF2-A15B4D35F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6534150"/>
            <a:ext cx="24765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FFFFFF">
                    <a:alpha val="43922"/>
                  </a:srgbClr>
                </a:solidFill>
              </a:defRPr>
            </a:pPr>
            <a:r>
              <a:rPr sz="675" b="1">
                <a:solidFill>
                  <a:srgbClr val="FFFFFF">
                    <a:alpha val="43922"/>
                  </a:srgbClr>
                </a:solidFill>
              </a:rPr>
              <a:t>Private proposal · August 2026</a:t>
            </a:r>
          </a:p>
        </p:txBody>
      </p:sp>
    </p:spTree>
    <p:extLst>
      <p:ext uri="{BB962C8B-B14F-4D97-AF65-F5344CB8AC3E}">
        <p14:creationId xmlns:p14="http://schemas.microsoft.com/office/powerpoint/2010/main" val="167651139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DFE7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1F31D9-42E6-499E-ACF2-EDB89A58F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5275"/>
            <a:ext cx="18097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7b512046f24aaf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48F9B4-0865-4B35-8118-0C37E3AA5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D704C"/>
                </a:solidFill>
              </a:defRPr>
            </a:pPr>
            <a:r>
              <a:rPr sz="900" b="1">
                <a:solidFill>
                  <a:srgbClr val="0D704C"/>
                </a:solidFill>
              </a:rPr>
              <a:t>WHY THE NETWORK SAYS YES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161799-EE77-423E-9ED9-5235253CD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990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52028"/>
                </a:solidFill>
              </a:defRPr>
            </a:pPr>
            <a:r>
              <a:rPr sz="3450" b="1">
                <a:solidFill>
                  <a:srgbClr val="152028"/>
                </a:solidFill>
              </a:rPr>
              <a:t>Every party receives value from the same operating truth.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57BF4A-C45E-41B1-96BD-F266F1EB1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04C"/>
          </a:solidFill>
          <a:ln xmlns:a="http://schemas.openxmlformats.org/drawingml/2006/main" w="9525">
            <a:solidFill>
              <a:srgbClr val="B9F04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4DF819-B519-4D15-835F-93C495952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861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1M FLEETS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F89112-E3FE-4A30-B190-EA0D1D0FF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147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28"/>
                </a:solidFill>
              </a:defRPr>
            </a:pPr>
            <a:r>
              <a:rPr sz="1800" b="1">
                <a:solidFill>
                  <a:srgbClr val="152028"/>
                </a:solidFill>
              </a:rPr>
              <a:t>Bounded liability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B5915D-EF24-4DEC-8B11-49B3FF9E5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29150"/>
            <a:ext cx="1952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152028"/>
                </a:solidFill>
              </a:defRPr>
            </a:pPr>
            <a:r>
              <a:rPr sz="1125" b="0">
                <a:solidFill>
                  <a:srgbClr val="152028"/>
                </a:solidFill>
              </a:rPr>
              <a:t>Visible guarantees; recovery and reassignment can cure default.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35B0BD-8C04-435F-84DD-AAEFBB76C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8384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D3413A-A6ED-43CC-967A-74664C918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0861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HIRE-PURCHASE CO.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E729DE-868B-4425-A832-855FCBDE6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7147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28"/>
                </a:solidFill>
              </a:defRPr>
            </a:pPr>
            <a:r>
              <a:rPr sz="1800" b="1">
                <a:solidFill>
                  <a:srgbClr val="152028"/>
                </a:solidFill>
              </a:rPr>
              <a:t>Monitorable portfolio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2DB413-17CD-4F0B-9E4A-E7282696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629150"/>
            <a:ext cx="1952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Verified assets, obligors, guarantees, payment state, and handoffs.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8FC5E7-1399-41F7-B388-6E05C4055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384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F0DD98-F96A-4D91-834A-FBEB83F48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861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YANGO + FOODMANDU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843B00-3224-46E8-9F10-1FBA5F02D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147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28"/>
                </a:solidFill>
              </a:defRPr>
            </a:pPr>
            <a:r>
              <a:rPr sz="1800" b="1">
                <a:solidFill>
                  <a:srgbClr val="152028"/>
                </a:solidFill>
              </a:rPr>
              <a:t>Reliable capacity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35121D-6069-477D-ADAC-C940FF454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29150"/>
            <a:ext cx="1952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Roadworthy supply, cleaner exceptions, and accountable operations.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78A83B-CC0D-4A52-A089-A09106CEF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384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CC287B5-970B-46E7-9FBE-81E8504EC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861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BIKERS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1FBD53-AFD6-43E8-BC9A-D493821A4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7147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52028"/>
                </a:solidFill>
              </a:defRPr>
            </a:pPr>
            <a:r>
              <a:rPr sz="1800" b="1">
                <a:solidFill>
                  <a:srgbClr val="152028"/>
                </a:solidFill>
              </a:rPr>
              <a:t>Fair productive access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BCEA63-E4B7-4EF0-8280-998F8ACA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629150"/>
            <a:ext cx="19526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Clear EMI, take-home, support, default consequences, and ownership path.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019435-EB29-43EE-B2ED-2E5975F9B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62625"/>
            <a:ext cx="952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D704C"/>
                </a:solidFill>
              </a:defRPr>
            </a:pPr>
            <a:r>
              <a:rPr sz="1050" b="1">
                <a:solidFill>
                  <a:srgbClr val="0D704C"/>
                </a:solidFill>
              </a:rPr>
              <a:t>THE DATA DOES NOT MOVE THE LIABILITY. IT MAKES THE LIABILITY LEGIBLE.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881AF2-5023-4E33-BE75-6E11670B0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EBD9048-F4C4-42DD-8018-B311B1B1E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SATYA × 1M FLEETS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311749-B2A3-45FB-8D0A-3E90895F2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5656384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4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E978FE-B69B-4304-B2D5-7F32486B4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5275"/>
            <a:ext cx="18097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0486ff472f440f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83F105-83FF-4B13-A091-83FCA7EFF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D704C"/>
                </a:solidFill>
              </a:defRPr>
            </a:pPr>
            <a:r>
              <a:rPr sz="900" b="1">
                <a:solidFill>
                  <a:srgbClr val="0D704C"/>
                </a:solidFill>
              </a:rPr>
              <a:t>TWO PROOFS · ONE PLATFORM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4BE791-FA7A-4987-AD16-3E23B8F4F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9906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52028"/>
                </a:solidFill>
              </a:defRPr>
            </a:pPr>
            <a:r>
              <a:rPr sz="3450" b="1">
                <a:solidFill>
                  <a:srgbClr val="152028"/>
                </a:solidFill>
              </a:rPr>
              <a:t>Prove the asset engine and partner network in parallel.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BA967B-B805-46BF-8B47-DF3FDC2A3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523875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632B68-7F8A-433E-9130-28C2E74D9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099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F04C"/>
                </a:solidFill>
              </a:defRPr>
            </a:pPr>
            <a:r>
              <a:rPr sz="750" b="1">
                <a:solidFill>
                  <a:srgbClr val="B9F04C"/>
                </a:solidFill>
              </a:rPr>
              <a:t>90 DAYS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4B6652-56AB-43B1-AED8-6E909FF0C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480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Fleet-finance pilot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3AD60F-EC6D-47E5-B64F-C31F2092E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0050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25–50 scooters · 1 hire-purchase partner · 1 supplier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0B855C-4273-496A-BE64-290B0C980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86300"/>
            <a:ext cx="4476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FFF">
                    <a:alpha val="69020"/>
                  </a:srgbClr>
                </a:solidFill>
              </a:defRPr>
            </a:pPr>
            <a:r>
              <a:rPr sz="1200" b="0">
                <a:solidFill>
                  <a:srgbClr val="FFFFFF">
                    <a:alpha val="69020"/>
                  </a:srgbClr>
                </a:solidFill>
              </a:rPr>
              <a:t>Structure obligation + guarantee → configure financier interface + passports → fund and operate the first cohort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E86CB0-D6E1-47F0-BFB2-7F6AA81CB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62250"/>
            <a:ext cx="5238750" cy="2686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7E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8BF3A6-8A1C-44D0-89EE-2EBF852B5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099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30 LIVE DAYS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A39DA8-ED0A-4638-9BCB-BEFAF152C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4480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52028"/>
                </a:solidFill>
              </a:defRPr>
            </a:pPr>
            <a:r>
              <a:rPr sz="2175" b="1">
                <a:solidFill>
                  <a:srgbClr val="152028"/>
                </a:solidFill>
              </a:rPr>
              <a:t>Partner-network pilot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EC7B84-944E-497C-A30F-A6B51CA55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00050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52028"/>
                </a:solidFill>
              </a:defRPr>
            </a:pPr>
            <a:r>
              <a:rPr sz="1275" b="1">
                <a:solidFill>
                  <a:srgbClr val="152028"/>
                </a:solidFill>
              </a:rPr>
              <a:t>Yango + Foodmandu allocation · 3 Java points · 1 controlled biker cohort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AC8C01-ACAE-4B3F-8326-2432BC8D6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686300"/>
            <a:ext cx="4476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076"/>
                </a:solidFill>
              </a:defRPr>
            </a:pPr>
            <a:r>
              <a:rPr sz="1200" b="0">
                <a:solidFill>
                  <a:srgbClr val="657076"/>
                </a:solidFill>
              </a:rPr>
              <a:t>Connect minimum events → attribute work and benefits → compare supply, earnings, exceptions, and settlement accuracy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9CA8CE-93FB-4CD1-BE2B-339D6DCDA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29300"/>
            <a:ext cx="1047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D704C"/>
                </a:solidFill>
              </a:defRPr>
            </a:pPr>
            <a:r>
              <a:rPr sz="975" b="1">
                <a:solidFill>
                  <a:srgbClr val="0D704C"/>
                </a:solidFill>
              </a:rPr>
              <a:t>GATES  financier decision time · first-payment success · EMI collection · guarantee calls · reassignment time · utilization · downtime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908212-1263-48DE-994B-121E2664A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AEC8A3-DBE3-4033-A0C8-B57C221C0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SATYA × 1M FLEETS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0BFDFE-1BB3-4C8C-987B-6454502CD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2443712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B0F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E771B1-C88D-40A0-B7C6-50395923E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299C72-FCE2-435C-8F7C-DF32DF7F5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533900"/>
            <a:ext cx="2238375" cy="22383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9F04C">
              <a:alpha val="7059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1289d71c2946cd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D7B3B8-C91D-41F3-880B-235653008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430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F04C"/>
                </a:solidFill>
              </a:defRPr>
            </a:pPr>
            <a:r>
              <a:rPr sz="900" b="1">
                <a:solidFill>
                  <a:srgbClr val="B9F04C"/>
                </a:solidFill>
              </a:rPr>
              <a:t>THE DECISION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79500E-F45A-41B1-9AF6-CF965501F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9239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</a:defRPr>
            </a:pPr>
            <a:r>
              <a:rPr sz="4650" b="1">
                <a:solidFill>
                  <a:srgbClr val="FFFFFF"/>
                </a:solidFill>
              </a:rPr>
              <a:t>Build the operating proof that earns the right to scale.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2A2406-22B5-47F2-92DB-0652FA22C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95700"/>
            <a:ext cx="79057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>
                    <a:alpha val="70980"/>
                  </a:srgbClr>
                </a:solidFill>
              </a:defRPr>
            </a:pPr>
            <a:r>
              <a:rPr sz="1500" b="0">
                <a:solidFill>
                  <a:srgbClr val="FFFFFF">
                    <a:alpha val="70980"/>
                  </a:srgbClr>
                </a:solidFill>
              </a:rPr>
              <a:t>Bring 1M's fleet, finance, Yango, Foodmandu, operations, scooter supplier, and hire-purchase leads. Satya will return with a financier-ready pilot blueprint—without taking their balance-sheet risk.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7A16E8-9BA1-4EB1-BDAD-F3D35BC7A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4048125" cy="590550"/>
          </a:xfrm>
          <a:prstGeom xmlns:a="http://schemas.openxmlformats.org/drawingml/2006/main" prst="roundRect">
            <a:avLst>
              <a:gd name="adj" fmla="val 45161"/>
            </a:avLst>
          </a:prstGeom>
          <a:solidFill xmlns:a="http://schemas.openxmlformats.org/drawingml/2006/main">
            <a:srgbClr val="B9F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B716FE-F026-494A-84F6-A70BE7102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0F12"/>
                </a:solidFill>
              </a:defRPr>
            </a:pPr>
            <a:r>
              <a:rPr sz="1050" b="1">
                <a:solidFill>
                  <a:srgbClr val="0B0F12"/>
                </a:solidFill>
              </a:rPr>
              <a:t>PROPOSE THE WORKING SESSION  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355824-7DC8-4735-AE5D-74A07D08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134100"/>
            <a:ext cx="6858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FFFF">
                    <a:alpha val="50196"/>
                  </a:srgbClr>
                </a:solidFill>
              </a:defRPr>
            </a:pPr>
            <a:r>
              <a:rPr sz="900" b="1">
                <a:solidFill>
                  <a:srgbClr val="FFFFFF">
                    <a:alpha val="50196"/>
                  </a:srgbClr>
                </a:solidFill>
              </a:rPr>
              <a:t>Roopali Bista  ·  +977 9843419433  ·  www.satyafinancial.com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882A6E-011F-489F-9D80-7B746E44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FFFFFF"/>
                </a:solidFill>
              </a:defRPr>
            </a:pPr>
            <a:r>
              <a:rPr sz="675" b="1">
                <a:solidFill>
                  <a:srgbClr val="FFFFFF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9894372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4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8AED60A-4A5E-4A1A-9EA2-565FF24CF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5275"/>
            <a:ext cx="18097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a91969ef9f43f3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D7B6CD-11BB-4B46-B300-AD8015A7B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D704C"/>
                </a:solidFill>
              </a:defRPr>
            </a:pPr>
            <a:r>
              <a:rPr sz="900" b="1">
                <a:solidFill>
                  <a:srgbClr val="0D704C"/>
                </a:solidFill>
              </a:rPr>
              <a:t>THE STRATEGIC SHIFT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D8DCEC-6D36-406A-83BE-3BC4446FA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990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52028"/>
                </a:solidFill>
              </a:defRPr>
            </a:pPr>
            <a:r>
              <a:rPr sz="3450" b="1">
                <a:solidFill>
                  <a:srgbClr val="152028"/>
                </a:solidFill>
              </a:rPr>
              <a:t>From staffing riders to operating productive infrastructure.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126A88-F081-4080-B8AF-48B07F568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62200"/>
            <a:ext cx="9620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076"/>
                </a:solidFill>
              </a:defRPr>
            </a:pPr>
            <a:r>
              <a:rPr sz="1350" b="0">
                <a:solidFill>
                  <a:srgbClr val="657076"/>
                </a:solidFill>
              </a:rPr>
              <a:t>1M already owns onboarding, scheduling, rider management, and delivery-partner accountability. Electric scooters add asset, capital, and lifecycle risk.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F58156-4CCD-4ADC-B295-391B2524E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45A595-A13D-405A-BBB9-2BD607B78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623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C62A65-5B23-4D7E-A49F-C3BD49806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28"/>
                </a:solidFill>
              </a:defRPr>
            </a:pPr>
            <a:r>
              <a:rPr sz="1650" b="1">
                <a:solidFill>
                  <a:srgbClr val="152028"/>
                </a:solidFill>
              </a:rPr>
              <a:t>STAFF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47481F-0DC0-4BF0-8163-45393D0EA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76"/>
                </a:solidFill>
              </a:defRPr>
            </a:pPr>
            <a:r>
              <a:rPr sz="1275" b="0">
                <a:solidFill>
                  <a:srgbClr val="657076"/>
                </a:solidFill>
              </a:rPr>
              <a:t>Recruit and onboard at scale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7C8C8A-6F9E-4DFC-88C3-4988DF055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35280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0DDCCE-E66C-4387-862A-6CC340B2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5623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66E465-07E9-4DE1-A02D-8A2DA8916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095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28"/>
                </a:solidFill>
              </a:defRPr>
            </a:pPr>
            <a:r>
              <a:rPr sz="1650" b="1">
                <a:solidFill>
                  <a:srgbClr val="152028"/>
                </a:solidFill>
              </a:rPr>
              <a:t>DEPLOY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91AF0D-F03B-4FE3-AE18-815167BCA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619625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76"/>
                </a:solidFill>
              </a:defRPr>
            </a:pPr>
            <a:r>
              <a:rPr sz="1275" b="0">
                <a:solidFill>
                  <a:srgbClr val="657076"/>
                </a:solidFill>
              </a:rPr>
              <a:t>Match scooter, biker, and agreement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9E4B4B-99F8-440D-B7F4-254430118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5280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287374-8D3C-41C4-A9B2-89C3F1C02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623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321CDE-2D75-4A7E-909A-D59BBDA68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95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28"/>
                </a:solidFill>
              </a:defRPr>
            </a:pPr>
            <a:r>
              <a:rPr sz="1650" b="1">
                <a:solidFill>
                  <a:srgbClr val="152028"/>
                </a:solidFill>
              </a:rPr>
              <a:t>ALLOCATE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4F00EB-3B1D-4371-93C2-27A5F53E5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19625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76"/>
                </a:solidFill>
              </a:defRPr>
            </a:pPr>
            <a:r>
              <a:rPr sz="1275" b="0">
                <a:solidFill>
                  <a:srgbClr val="657076"/>
                </a:solidFill>
              </a:rPr>
              <a:t>Serve Yango and Foodmandu demand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2F04C9-087A-4E30-BE89-32C9309B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35280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77D8D3-BF12-48B5-9066-B69F9F476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56235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D34D1A5-7570-475B-ACFF-4CD08D0DA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0957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52028"/>
                </a:solidFill>
              </a:defRPr>
            </a:pPr>
            <a:r>
              <a:rPr sz="1650" b="1">
                <a:solidFill>
                  <a:srgbClr val="152028"/>
                </a:solidFill>
              </a:rPr>
              <a:t>LEARN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128E53-14E0-4F8D-A99C-89C397293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619625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57076"/>
                </a:solidFill>
              </a:defRPr>
            </a:pPr>
            <a:r>
              <a:rPr sz="1275" b="0">
                <a:solidFill>
                  <a:srgbClr val="657076"/>
                </a:solidFill>
              </a:rPr>
              <a:t>Prove unit economics by asset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8FF324-10C8-46B3-9634-30A36BFA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5787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600-scooter plan and proposed Foodmandu / Himalayan Java relationships supplied for discussion; confirm in diligence.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29119DE-F8C4-49AA-8DB9-DF333B340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D9BED2-FC68-419F-B86B-D646CA577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SATYA × 1M FLEETS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ED6ED0-2D80-4843-9355-A81C56A9A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9604519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11A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daca3d3b6f4e9f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B83822-9913-49DD-9C13-6274B9748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287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F04C"/>
                </a:solidFill>
              </a:defRPr>
            </a:pPr>
            <a:r>
              <a:rPr sz="900" b="1">
                <a:solidFill>
                  <a:srgbClr val="B9F04C"/>
                </a:solidFill>
              </a:rPr>
              <a:t>FIRST PRINCIPLES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6F4879-96B8-45F9-B878-61C71F5C9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9906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The risk is not buying 600 scooters. It is keeping 600 assets productive.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87A17E-16A1-48D0-B086-CE5CA4696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9900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4314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FEE274-EBD3-4FEE-B6A0-23CD12962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194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DDD3"/>
                </a:solidFill>
              </a:defRPr>
            </a:pPr>
            <a:r>
              <a:rPr sz="750" b="1">
                <a:solidFill>
                  <a:srgbClr val="65DDD3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D5B69F-5760-4659-A0C2-5E4F3B382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385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PROCUREMENT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626839-D91E-459C-8AEA-602FBE0E3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29125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FFF">
                    <a:alpha val="57647"/>
                  </a:srgbClr>
                </a:solidFill>
              </a:defRPr>
            </a:pPr>
            <a:r>
              <a:rPr sz="1200" b="0">
                <a:solidFill>
                  <a:srgbClr val="FFFFFF">
                    <a:alpha val="57647"/>
                  </a:srgbClr>
                </a:solidFill>
              </a:rPr>
              <a:t>Delivery, quality, title, registration, insurance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E65595-D743-4965-80B2-12497D0F6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009900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4314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E95034-03F9-4028-9750-A1BE218E5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2194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DDD3"/>
                </a:solidFill>
              </a:defRPr>
            </a:pPr>
            <a:r>
              <a:rPr sz="750" b="1">
                <a:solidFill>
                  <a:srgbClr val="65DDD3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F97EFF-5778-4A65-85AB-13EC3A0E7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8385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UTILIZATION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05521F-C5F7-4669-BF38-DFC3ED25F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429125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FFF">
                    <a:alpha val="57647"/>
                  </a:srgbClr>
                </a:solidFill>
              </a:defRPr>
            </a:pPr>
            <a:r>
              <a:rPr sz="1200" b="0">
                <a:solidFill>
                  <a:srgbClr val="FFFFFF">
                    <a:alpha val="57647"/>
                  </a:srgbClr>
                </a:solidFill>
              </a:rPr>
              <a:t>Assignment, roadworthiness, active earning hours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93EE28-7302-456F-A7C8-F10BE6755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09900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4314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E52116-DB0A-4F59-A85E-8899F8507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2194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DDD3"/>
                </a:solidFill>
              </a:defRPr>
            </a:pPr>
            <a:r>
              <a:rPr sz="750" b="1">
                <a:solidFill>
                  <a:srgbClr val="65DDD3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78A507-256F-4134-BB4C-F4FD212DC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385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REPAYMENT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2AD515-E594-409E-9D1F-2ADC7375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29125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FFF">
                    <a:alpha val="57647"/>
                  </a:srgbClr>
                </a:solidFill>
              </a:defRPr>
            </a:pPr>
            <a:r>
              <a:rPr sz="1200" b="0">
                <a:solidFill>
                  <a:srgbClr val="FFFFFF">
                    <a:alpha val="57647"/>
                  </a:srgbClr>
                </a:solidFill>
              </a:rPr>
              <a:t>Consent, EMI instruction, shortfall, cure status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02DC98-E7B1-49EA-BDD3-5B122C848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09900"/>
            <a:ext cx="23812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4314"/>
            </a:srgbClr>
          </a:solidFill>
          <a:ln xmlns:a="http://schemas.openxmlformats.org/drawingml/2006/main" w="9525">
            <a:solidFill>
              <a:srgbClr val="FFFFFF">
                <a:alpha val="13333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263B91-A2B3-4CC0-A696-E6B1E29B4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2194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DDD3"/>
                </a:solidFill>
              </a:defRPr>
            </a:pPr>
            <a:r>
              <a:rPr sz="750" b="1">
                <a:solidFill>
                  <a:srgbClr val="65DDD3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5D074D-5358-4EF9-A175-F2171796D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8385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LIFECYCLE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5A9029-6335-4BA7-97E4-4B0D77348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29125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FFF">
                    <a:alpha val="57647"/>
                  </a:srgbClr>
                </a:solidFill>
              </a:defRPr>
            </a:pPr>
            <a:r>
              <a:rPr sz="1200" b="0">
                <a:solidFill>
                  <a:srgbClr val="FFFFFF">
                    <a:alpha val="57647"/>
                  </a:srgbClr>
                </a:solidFill>
              </a:rPr>
              <a:t>Battery, service, incident, downtime, resale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6823E07-23BB-4BFF-9A19-AAE267B9F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626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51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B77002-0D7A-4F8B-B1DC-5933D4C16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81675"/>
            <a:ext cx="971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9F04C"/>
                </a:solidFill>
              </a:defRPr>
            </a:pPr>
            <a:r>
              <a:rPr sz="1050" b="1">
                <a:solidFill>
                  <a:srgbClr val="B9F04C"/>
                </a:solidFill>
              </a:rPr>
              <a:t>CAPITAL BECOMES MORE UNDERWRITABLE WHEN THE ASSET, WORK, AND REPAYMENT STAY CONNECTED.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2CE49D-BFE4-4D15-B4F3-18E4ED900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51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FCD00D-41A4-4451-B8EB-E4482A41A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FFFFFF"/>
                </a:solidFill>
              </a:defRPr>
            </a:pPr>
            <a:r>
              <a:rPr sz="675" b="1">
                <a:solidFill>
                  <a:srgbClr val="FFFFFF"/>
                </a:solidFill>
              </a:rPr>
              <a:t>SATYA × 1M FLEETS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2655EF-FF55-449F-91A3-C80BC8826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FFFFFF"/>
                </a:solidFill>
              </a:defRPr>
            </a:pPr>
            <a:r>
              <a:rPr sz="675" b="1">
                <a:solidFill>
                  <a:srgbClr val="FFFFF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6188089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DFE7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BCA1A69-12E0-458B-8D51-C0E85DFF7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5275"/>
            <a:ext cx="18097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5b42d494f046bc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6A943D-76FF-494D-A1B0-0D0F6207F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D704C"/>
                </a:solidFill>
              </a:defRPr>
            </a:pPr>
            <a:r>
              <a:rPr sz="900" b="1">
                <a:solidFill>
                  <a:srgbClr val="0D704C"/>
                </a:solidFill>
              </a:rPr>
              <a:t>THE LIABILITY MODEL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E78633-575B-4AA9-ABC3-13ED93F02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8953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52028"/>
                </a:solidFill>
              </a:defRPr>
            </a:pPr>
            <a:r>
              <a:rPr sz="3600" b="1">
                <a:solidFill>
                  <a:srgbClr val="152028"/>
                </a:solidFill>
              </a:rPr>
              <a:t>Keep risk with the parties paid to carry it.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D4CBDE-1378-4C54-B703-B6B48BD13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381250" cy="243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DCFE39-5829-4631-89AC-884FF9E60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BIKER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5463A3-A1E7-4B40-BC88-F6274741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95700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2028"/>
                </a:solidFill>
              </a:defRPr>
            </a:pPr>
            <a:r>
              <a:rPr sz="1725" b="1">
                <a:solidFill>
                  <a:srgbClr val="152028"/>
                </a:solidFill>
              </a:rPr>
              <a:t>Primary EMI payer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9065CD-855C-4382-A9C8-59B79ACEF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9526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Accepts the hire-purchase terms and consented income instruction.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62587D-BAAE-4202-8852-1880A6C33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838450"/>
            <a:ext cx="2381250" cy="243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37DDA3-F2F5-4D77-B30D-78F107AF7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0670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1M FLEETS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051A9B-7ED3-4470-9414-0EBA767D1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695700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2028"/>
                </a:solidFill>
              </a:defRPr>
            </a:pPr>
            <a:r>
              <a:rPr sz="1725" b="1">
                <a:solidFill>
                  <a:srgbClr val="152028"/>
                </a:solidFill>
              </a:rPr>
              <a:t>Guarantor + operator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1329AD-66B2-4FFB-9A32-458B16CEF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476750"/>
            <a:ext cx="19526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Covers contractual default and manages recovery, reassignment, and fleet actions.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F6B040-2E9E-47C7-BE5A-FD7D7B6EA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38450"/>
            <a:ext cx="2381250" cy="243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7C1B9F-1E01-4DE4-9D7B-8CA37FD6F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670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HIRE-PURCHASE CO.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34574A-5CE5-45B1-87E7-09B7CBD9A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95700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2028"/>
                </a:solidFill>
              </a:defRPr>
            </a:pPr>
            <a:r>
              <a:rPr sz="1725" b="1">
                <a:solidFill>
                  <a:srgbClr val="152028"/>
                </a:solidFill>
              </a:rPr>
              <a:t>Financier + servicer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3EC051-8463-4203-ADF0-A5EBD83E8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76750"/>
            <a:ext cx="19526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Underwrites, prices, owns the facility, collects, and records delinquency / cure.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69F99A-7AB7-4BA0-966A-7F514F849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38450"/>
            <a:ext cx="2381250" cy="243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9525">
            <a:solidFill>
              <a:srgbClr val="0D704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244D4E-C131-49AA-8BAF-BBDE77C30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670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F04C"/>
                </a:solidFill>
              </a:defRPr>
            </a:pPr>
            <a:r>
              <a:rPr sz="750" b="1">
                <a:solidFill>
                  <a:srgbClr val="B9F04C"/>
                </a:solidFill>
              </a:rPr>
              <a:t>SATYA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57CFE2-32D9-44B4-A66F-B976388C2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695700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Evidence + workflow interface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589933-6CFC-4484-A796-4BC3423CB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476750"/>
            <a:ext cx="19526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>
                    <a:alpha val="69020"/>
                  </a:srgbClr>
                </a:solidFill>
              </a:defRPr>
            </a:pPr>
            <a:r>
              <a:rPr sz="1125" b="0">
                <a:solidFill>
                  <a:srgbClr val="FFFFFF">
                    <a:alpha val="69020"/>
                  </a:srgbClr>
                </a:solidFill>
              </a:rPr>
              <a:t>Connects applications, consent, guarantee, asset, earnings, payment status, and handoff evidence.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722000-95F0-49DE-AFA9-2617D7BB7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43550"/>
            <a:ext cx="10858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F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27055F-15A0-4BA4-A0BB-7BC135401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705475"/>
            <a:ext cx="1047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B9F04C"/>
                </a:solidFill>
              </a:defRPr>
            </a:pPr>
            <a:r>
              <a:rPr sz="975" b="1">
                <a:solidFill>
                  <a:srgbClr val="B9F04C"/>
                </a:solidFill>
              </a:rPr>
              <a:t>SATYA NEVER LENDS · GUARANTEES · HOLDS FUNDS · DEDUCTS INCOME · SERVICES DEBT · RECOVERS ASSETS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577C30-ED4D-4F41-8C22-1C9286856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E64E91-25FA-4640-9582-0F82BEBAA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SATYA × 1M FLEETS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C505A45-363F-4E07-9B61-EEBB56E6E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0925903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4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438C264-4FB9-476A-8441-E5BF56C4E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5275"/>
            <a:ext cx="18097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9be67e78054a8a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9CD93F-FDBC-49EF-9539-5D1DE663F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D704C"/>
                </a:solidFill>
              </a:defRPr>
            </a:pPr>
            <a:r>
              <a:rPr sz="900" b="1">
                <a:solidFill>
                  <a:srgbClr val="0D704C"/>
                </a:solidFill>
              </a:rPr>
              <a:t>THE SATYA INTERFACE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4AFB80-D6D3-4724-9232-1ABD8099D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8572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52028"/>
                </a:solidFill>
              </a:defRPr>
            </a:pPr>
            <a:r>
              <a:rPr sz="3600" b="1">
                <a:solidFill>
                  <a:srgbClr val="152028"/>
                </a:solidFill>
              </a:rPr>
              <a:t>Five handoffs. One verifiable state.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6AA1BC-0DFD-43F8-8172-0D2803908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623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747938-46F8-405E-BE9F-E49486CF8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289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F9A479-629C-4A81-87ED-EB831F8D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1146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7D2327-54F0-4BF7-A185-E791A7684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DOSSIER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155205-B7BA-4D1C-B943-6799B7CC1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Biker + 1M guarantee + Yango + scooter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D52E83-8D00-457F-B323-AB3912376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0099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D704C"/>
                </a:solidFill>
              </a:defRPr>
            </a:pPr>
            <a:r>
              <a:rPr sz="1500" b="1">
                <a:solidFill>
                  <a:srgbClr val="0D704C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C20032-DD80-4613-B4CD-8E08F30AC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1623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DB4C16-30A4-42E3-AF94-60F012B8C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0289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5E8544-ED37-493C-9B1D-D5D40E339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1146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D388D2-6FDE-4CA8-AA07-845F172D6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638550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DECISION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46731F-C8E6-41F3-AD0B-4AFBEA563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409575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Financier terms + acceptance + consent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A9EF4A-B300-40CD-9A3F-24A38356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0099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D704C"/>
                </a:solidFill>
              </a:defRPr>
            </a:pPr>
            <a:r>
              <a:rPr sz="1500" b="1">
                <a:solidFill>
                  <a:srgbClr val="0D704C"/>
                </a:solidFill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5A64ACE-7F9D-45F8-9528-FB7541D50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623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E48DA4-E2FC-4333-9C6E-99038C33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289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F14624-FF77-4E62-A210-2274EA79E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1146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E54366-FC5B-4DFE-8E5E-0393C2849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638550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PASSPORT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F1D8A9-E1A9-4FB1-B816-EF827D80F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09575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Asset + facility + current assignment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B002A1F-B5E3-4888-9691-C7E727718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0099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D704C"/>
                </a:solidFill>
              </a:defRPr>
            </a:pPr>
            <a:r>
              <a:rPr sz="1500" b="1">
                <a:solidFill>
                  <a:srgbClr val="0D704C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EF0021-61B3-4A65-B0F7-BC3C4DC09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1623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967515-9FCD-4010-9959-8F78326E6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0289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FC04D8-E980-499A-97B8-92ECD603F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1146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25AB7D8-0A05-4AE9-8F0F-6CB09D79E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638550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STATUS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683B84-8367-4DAF-8399-518A22095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09575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Due + paid + shortfall + cure evidence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2AEC997-75C6-4C93-A60E-9B360835E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30099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D704C"/>
                </a:solidFill>
              </a:defRPr>
            </a:pPr>
            <a:r>
              <a:rPr sz="1500" b="1">
                <a:solidFill>
                  <a:srgbClr val="0D704C"/>
                </a:solidFill>
              </a:rPr>
              <a:t>→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2D0F431-1CC2-4AB0-9939-7E1826967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1623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A6C97F4-F95A-4CC8-8A79-CDF14E0F5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289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4968EED-774C-4136-8B79-BBE93A971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1146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1DE53FC-80FE-4023-AD64-FAB70F77E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38550"/>
            <a:ext cx="1666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HANDOFF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E856B30-568B-435E-B3EE-D0A08410C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09575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57076"/>
                </a:solidFill>
              </a:defRPr>
            </a:pPr>
            <a:r>
              <a:rPr sz="1125" b="0">
                <a:solidFill>
                  <a:srgbClr val="657076"/>
                </a:solidFill>
              </a:rPr>
              <a:t>Recovery + replacement + re-consent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2F8F6B9-84E2-4C4A-AF6D-5D09102FA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108585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4FCC3EA-5787-4FD2-B60D-9B1113EE9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29250"/>
            <a:ext cx="1032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THE FINANCIER DECIDES. 1M GUARANTEES AND OPERATES. THE BIKER PAYS. SATYA KEEPS THE AGREED EVIDENCE CONNECTED.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A548F36-1722-4E57-8939-2EB8D93DF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38999D4-4881-46F4-84FE-5C3D22D8B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SATYA × 1M FLEETS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416E318-DB82-46BB-89F1-34BB23C1A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76456948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DFE7E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81E31C-E3CF-42FE-8BE7-9F193F013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5275"/>
            <a:ext cx="18097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a885b591244c4a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8C3B07-2190-4501-8B55-F24757E00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D704C"/>
                </a:solidFill>
              </a:defRPr>
            </a:pPr>
            <a:r>
              <a:rPr sz="900" b="1">
                <a:solidFill>
                  <a:srgbClr val="0D704C"/>
                </a:solidFill>
              </a:rPr>
              <a:t>THE FINANCING 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5A0454-5FDC-46D8-8546-8AF30F446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990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52028"/>
                </a:solidFill>
              </a:defRPr>
            </a:pPr>
            <a:r>
              <a:rPr sz="3450" b="1">
                <a:solidFill>
                  <a:srgbClr val="152028"/>
                </a:solidFill>
              </a:rPr>
              <a:t>Hire-purchase is the practical first call—not a fallback.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7C73A5-03A4-462D-8079-70C8F0542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3238500" cy="2143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E9E14B-3C15-46B1-A8D7-7E76BA565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00400"/>
            <a:ext cx="2809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D704C"/>
                </a:solidFill>
              </a:defRPr>
            </a:pPr>
            <a:r>
              <a:rPr sz="825" b="1">
                <a:solidFill>
                  <a:srgbClr val="0D704C"/>
                </a:solidFill>
              </a:rPr>
              <a:t>MARKET SIGNAL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D4E218-2441-41C1-9929-7EBDFDC71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10000"/>
            <a:ext cx="28098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Mainstream banks have pulled back from ordinary two-wheeler loans: small tickets, difficult recovery.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ABD370-0332-484C-82C4-1EBCF510F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952750"/>
            <a:ext cx="3238500" cy="2143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9525">
            <a:solidFill>
              <a:srgbClr val="0D704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A46B2E-681D-45FD-845E-2320C3F36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200400"/>
            <a:ext cx="2809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9F04C"/>
                </a:solidFill>
              </a:defRPr>
            </a:pPr>
            <a:r>
              <a:rPr sz="825" b="1">
                <a:solidFill>
                  <a:srgbClr val="B9F04C"/>
                </a:solidFill>
              </a:rPr>
              <a:t>REGULATED ROUTE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928D62-7791-40F7-9A73-453CA1A7F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10000"/>
            <a:ext cx="28098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Ten NRB-licensed hire-purchase companies are mandated to finance vehicles, machinery, and equipment.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EE0DA9-1843-4437-A713-7573A59A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52750"/>
            <a:ext cx="3238500" cy="2143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4EB"/>
          </a:solidFill>
          <a:ln xmlns:a="http://schemas.openxmlformats.org/drawingml/2006/main" w="9525">
            <a:solidFill>
              <a:srgbClr val="CAD3C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12F0AE-9C96-410D-9753-62338D376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00400"/>
            <a:ext cx="2809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D704C"/>
                </a:solidFill>
              </a:defRPr>
            </a:pPr>
            <a:r>
              <a:rPr sz="825" b="1">
                <a:solidFill>
                  <a:srgbClr val="0D704C"/>
                </a:solidFill>
              </a:rPr>
              <a:t>THE 1M ANSWER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DAD245-344F-41EA-938F-4394C1A23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810000"/>
            <a:ext cx="28098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A guarantee + rider control + Yango earnings evidence + rapid scooter reassignment.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53A4B2-C6DA-4DC8-BA93-AB32437DA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67350"/>
            <a:ext cx="10858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1D1E66-25A3-48F3-AAF4-057447D7A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38800"/>
            <a:ext cx="10401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0B0F12"/>
                </a:solidFill>
              </a:defRPr>
            </a:pPr>
            <a:r>
              <a:rPr sz="975" b="1">
                <a:solidFill>
                  <a:srgbClr val="0B0F12"/>
                </a:solidFill>
              </a:rPr>
              <a:t>MARKET-PRACTICE PIVOT—NOT A CLAIM THAT NRB PROHIBITS EVERY BANK FROM EVERY TWO-WHEELER FACILITY.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D6C7EA-BF24-42A4-9793-114F54C20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ED8920-6F33-41AA-81EA-5A7EE620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SATYA × 1M FLEETS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344599-BB8F-4FDF-9F65-A39DAD716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618635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11A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dd64b0a732464d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A769A1-ADB7-475D-8DEC-A46F69B89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287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F04C"/>
                </a:solidFill>
              </a:defRPr>
            </a:pPr>
            <a:r>
              <a:rPr sz="900" b="1">
                <a:solidFill>
                  <a:srgbClr val="B9F04C"/>
                </a:solidFill>
              </a:rPr>
              <a:t>THE NORMAL REPAYMENT PATH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1170FC-4B99-463F-9040-0D68AC406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FFFFFF"/>
                </a:solidFill>
              </a:defRPr>
            </a:pPr>
            <a:r>
              <a:rPr sz="3375" b="1">
                <a:solidFill>
                  <a:srgbClr val="FFFFFF"/>
                </a:solidFill>
              </a:rPr>
              <a:t>Yango income can support EMI discipline—without Satya touching the money.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6BFF9F-F226-406F-A32C-2F77611D1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1762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6471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DEF025-7CEF-4F54-8327-B207B0B25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467100"/>
            <a:ext cx="1476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Yango earning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4D01B1-1BD7-448A-9F15-2A4A02756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476625"/>
            <a:ext cx="28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65DDD3"/>
                </a:solidFill>
              </a:defRPr>
            </a:pPr>
            <a:r>
              <a:rPr sz="1650" b="1">
                <a:solidFill>
                  <a:srgbClr val="65DDD3"/>
                </a:solidFill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E34713-237C-430D-A95E-28879A081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143250"/>
            <a:ext cx="1762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6471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A46061-501A-496E-A9E0-7E752A49F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467100"/>
            <a:ext cx="1476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Biker consent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788C39-5040-4E41-89BD-F116D6941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476625"/>
            <a:ext cx="28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65DDD3"/>
                </a:solidFill>
              </a:defRPr>
            </a:pPr>
            <a:r>
              <a:rPr sz="1650" b="1">
                <a:solidFill>
                  <a:srgbClr val="65DDD3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8F9D09-4299-44C3-98C7-D4C754E62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43250"/>
            <a:ext cx="1762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6471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6C9581-DFEC-42EB-A6C7-0E9540C38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467100"/>
            <a:ext cx="1476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Permitted payment rail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3D6CC2-B523-47E3-85B6-CE208635E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476625"/>
            <a:ext cx="28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65DDD3"/>
                </a:solidFill>
              </a:defRPr>
            </a:pPr>
            <a:r>
              <a:rPr sz="1650" b="1">
                <a:solidFill>
                  <a:srgbClr val="65DDD3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C6BE55-3715-4807-A228-19B338716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143250"/>
            <a:ext cx="1762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6471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D74A2B-85B7-470F-BCBC-0CFB4363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467100"/>
            <a:ext cx="1476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Financier status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99A77C-EE3C-4BC4-82C6-486C3BC65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3476625"/>
            <a:ext cx="28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65DDD3"/>
                </a:solidFill>
              </a:defRPr>
            </a:pPr>
            <a:r>
              <a:rPr sz="1650" b="1">
                <a:solidFill>
                  <a:srgbClr val="65DDD3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DB79B4-9E7C-4BBA-8A2F-A614FDFE6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143250"/>
            <a:ext cx="1762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04C"/>
          </a:solidFill>
          <a:ln xmlns:a="http://schemas.openxmlformats.org/drawingml/2006/main" w="9525">
            <a:solidFill>
              <a:srgbClr val="B9F04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FD60B1-E9F8-41D2-BC6F-B02E3769D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467100"/>
            <a:ext cx="1476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0F12"/>
                </a:solidFill>
              </a:defRPr>
            </a:pPr>
            <a:r>
              <a:rPr sz="1350" b="1">
                <a:solidFill>
                  <a:srgbClr val="0B0F12"/>
                </a:solidFill>
              </a:rPr>
              <a:t>Satya evidence view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C98448-43F1-4B90-A030-112D8E296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38675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DDD3"/>
                </a:solidFill>
              </a:defRPr>
            </a:pPr>
            <a:r>
              <a:rPr sz="750" b="1">
                <a:solidFill>
                  <a:srgbClr val="65DDD3"/>
                </a:solidFill>
              </a:rPr>
              <a:t>PRIMARY OBLIGOR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3F9354-35F8-456D-BB57-815349BD1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62525"/>
            <a:ext cx="4476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The biker remains responsible for the EMI.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340189-E286-410F-BE29-B51FFBE96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638675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5DDD3"/>
                </a:solidFill>
              </a:defRPr>
            </a:pPr>
            <a:r>
              <a:rPr sz="750" b="1">
                <a:solidFill>
                  <a:srgbClr val="65DDD3"/>
                </a:solidFill>
              </a:rPr>
              <a:t>PAYMENT BOUNDARY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3A1710-090E-4FE4-BA09-A6CFEEBD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62525"/>
            <a:ext cx="4667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The hire-purchase company and licensed provider execute and record it.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39E757-4591-4852-9B2C-28F1A970A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51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A0C524-CA1B-4A9C-AADD-FC4EA4E2E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FFFFFF"/>
                </a:solidFill>
              </a:defRPr>
            </a:pPr>
            <a:r>
              <a:rPr sz="675" b="1">
                <a:solidFill>
                  <a:srgbClr val="FFFFFF"/>
                </a:solidFill>
              </a:rPr>
              <a:t>SATYA × 1M FLEETS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5C9A5A-5794-4543-92BF-4F5C7CE0A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FFFFFF"/>
                </a:solidFill>
              </a:defRPr>
            </a:pPr>
            <a:r>
              <a:rPr sz="675" b="1">
                <a:solidFill>
                  <a:srgbClr val="FFFFFF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7393454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4E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8399D8D-4A8B-4604-984D-14C39682C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5275"/>
            <a:ext cx="18097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111A20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4eb2f1bd424ffa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FB070B-9A89-4434-8D57-3790698BF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4775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D704C"/>
                </a:solidFill>
              </a:defRPr>
            </a:pPr>
            <a:r>
              <a:rPr sz="900" b="1">
                <a:solidFill>
                  <a:srgbClr val="0D704C"/>
                </a:solidFill>
              </a:rPr>
              <a:t>THE DEFAULT PATH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AFB697-D6C1-4F69-8FB8-51C962027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09700"/>
            <a:ext cx="10287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52028"/>
                </a:solidFill>
              </a:defRPr>
            </a:pPr>
            <a:r>
              <a:rPr sz="3300" b="1">
                <a:solidFill>
                  <a:srgbClr val="152028"/>
                </a:solidFill>
              </a:rPr>
              <a:t>A default should trigger an orderly asset handoff—not a broken data trail.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DB982A-A51C-4750-817B-028BC66CB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956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1BA58B-5775-4FF6-A63D-8D09E04F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575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SHORTFALL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A3DAB4-74EC-4EED-93E1-FFF12B9CA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8575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076"/>
                </a:solidFill>
              </a:defRPr>
            </a:pPr>
            <a:r>
              <a:rPr sz="1200" b="0">
                <a:solidFill>
                  <a:srgbClr val="657076"/>
                </a:solidFill>
              </a:rPr>
              <a:t>Financier status shows missed or insufficient EMI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F7B9C9-2448-4CE9-92B9-98239B6AB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575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F7B9EE-210B-49F5-94E4-F097C56F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052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CAF659-2797-493B-B04D-AAB3E0784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671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GUARANTEE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736094-FB09-4007-9DC2-A4C30FF0C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4671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076"/>
                </a:solidFill>
              </a:defRPr>
            </a:pPr>
            <a:r>
              <a:rPr sz="1200" b="0">
                <a:solidFill>
                  <a:srgbClr val="657076"/>
                </a:solidFill>
              </a:rPr>
              <a:t>1M acts under the financier-approved guarantee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72A2C1-52AC-4F35-90DD-D975AF248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671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2CE6B3-1AE8-4347-BD1B-826DC5604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148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B8C829-4F84-47EE-A633-A0A31A30F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767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RECOVERY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CC3406-1128-4E97-89A3-DBB61DA1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767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076"/>
                </a:solidFill>
              </a:defRPr>
            </a:pPr>
            <a:r>
              <a:rPr sz="1200" b="0">
                <a:solidFill>
                  <a:srgbClr val="657076"/>
                </a:solidFill>
              </a:rPr>
              <a:t>1M recovers and inspects the scooter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5B8832-2122-4BF6-BB61-1B246B9E7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CB3903-AD35-48A9-9B72-632708A55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244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EC17D6-F064-49FF-B4EE-69ABDBBEC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6863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REPLACEMENT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A0D1F8-C89E-491C-845B-FAB7A30BB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6863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076"/>
                </a:solidFill>
              </a:defRPr>
            </a:pPr>
            <a:r>
              <a:rPr sz="1200" b="0">
                <a:solidFill>
                  <a:srgbClr val="657076"/>
                </a:solidFill>
              </a:rPr>
              <a:t>A new eligible biker is selected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30D3E1-F7D5-476A-B541-0578836C1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863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18C9D9-71BF-40C2-B650-9A580CC1C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D704C"/>
                </a:solidFill>
              </a:defRPr>
            </a:pPr>
            <a:r>
              <a:rPr sz="750" b="1">
                <a:solidFill>
                  <a:srgbClr val="0D704C"/>
                </a:solidFill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DA8E2D-F380-4461-8FA8-1F311C615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959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2028"/>
                </a:solidFill>
              </a:defRPr>
            </a:pPr>
            <a:r>
              <a:rPr sz="1350" b="1">
                <a:solidFill>
                  <a:srgbClr val="152028"/>
                </a:solidFill>
              </a:rPr>
              <a:t>RE-CONSENT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04FE63-D344-4066-A523-9EEFA47F8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2959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57076"/>
                </a:solidFill>
              </a:defRPr>
            </a:pPr>
            <a:r>
              <a:rPr sz="1200" b="0">
                <a:solidFill>
                  <a:srgbClr val="657076"/>
                </a:solidFill>
              </a:rPr>
              <a:t>Financier-approved obligation and income instruction are documented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A4B4A02-56DB-4028-BB7D-FCD59A882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959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6C2223D-D3FA-4E4F-BCB2-92293916D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724150"/>
            <a:ext cx="1905000" cy="3095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22F7CF-C59B-4249-9260-7D555025B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0099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F04C"/>
                </a:solidFill>
              </a:defRPr>
            </a:pPr>
            <a:r>
              <a:rPr sz="750" b="1">
                <a:solidFill>
                  <a:srgbClr val="B9F04C"/>
                </a:solidFill>
              </a:rPr>
              <a:t>SATYA'S ROLE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74D4C09-3CE5-45D8-ACE2-E1E324A02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562350"/>
            <a:ext cx="1428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Carry the evidence between 1M and the financier.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023A800-6747-40E0-AE0B-8EDA5F654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4857750"/>
            <a:ext cx="1428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9F04C"/>
                </a:solidFill>
              </a:defRPr>
            </a:pPr>
            <a:r>
              <a:rPr sz="975" b="1">
                <a:solidFill>
                  <a:srgbClr val="B9F04C"/>
                </a:solidFill>
              </a:rPr>
              <a:t>No guarantee. No recovery. No servicing liability.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6D4E3E3-DD9C-473A-93D4-367E9E4E6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33B8AF6-6508-4557-8A5B-D6D22F2D2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SATYA × 1M FLEETS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3E7BD73-DF76-47CB-B590-BFCB1FD73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152028"/>
                </a:solidFill>
              </a:defRPr>
            </a:pPr>
            <a:r>
              <a:rPr sz="675" b="1">
                <a:solidFill>
                  <a:srgbClr val="152028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7807771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B0F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a9589aa21c4cf1"/>
          <a:stretch xmlns:a="http://schemas.openxmlformats.org/drawingml/2006/main"/>
        </p:blipFill>
        <p:spPr>
          <a:xfrm xmlns:a="http://schemas.openxmlformats.org/drawingml/2006/main">
            <a:off x="671513" y="361950"/>
            <a:ext cx="1371600" cy="3429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A8B83E-D241-4414-8354-961A48529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28700"/>
            <a:ext cx="590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F04C"/>
                </a:solidFill>
              </a:defRPr>
            </a:pPr>
            <a:r>
              <a:rPr sz="900" b="1">
                <a:solidFill>
                  <a:srgbClr val="B9F04C"/>
                </a:solidFill>
              </a:rPr>
              <a:t>ONE OPERATOR · MULTIPLE PRINCIPALS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3E2887-03C8-4528-941A-408D6DEBB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10096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FFFFFF"/>
                </a:solidFill>
              </a:defRPr>
            </a:pPr>
            <a:r>
              <a:rPr sz="3375" b="1">
                <a:solidFill>
                  <a:srgbClr val="FFFFFF"/>
                </a:solidFill>
              </a:rPr>
              <a:t>One fleet can serve several networks without mixing their economics.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FEA181-53F5-4FC7-B1E0-16117337D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9900"/>
            <a:ext cx="238125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4314"/>
            </a:srgbClr>
          </a:solidFill>
          <a:ln xmlns:a="http://schemas.openxmlformats.org/drawingml/2006/main" w="9525">
            <a:solidFill>
              <a:srgbClr val="FFFFFF">
                <a:alpha val="14118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E26643-9DCF-4B6F-B1C7-F51BFAE0F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385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F04C"/>
                </a:solidFill>
              </a:defRPr>
            </a:pPr>
            <a:r>
              <a:rPr sz="750" b="1">
                <a:solidFill>
                  <a:srgbClr val="B9F04C"/>
                </a:solidFill>
              </a:rPr>
              <a:t>YANGO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41C44E-7334-4417-8159-57AD0C808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10000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Demand + earnings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102207-C74A-4230-9480-D185B0B5C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43425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>
                    <a:alpha val="58431"/>
                  </a:srgbClr>
                </a:solidFill>
              </a:defRPr>
            </a:pPr>
            <a:r>
              <a:rPr sz="1125" b="0">
                <a:solidFill>
                  <a:srgbClr val="FFFFFF">
                    <a:alpha val="58431"/>
                  </a:srgbClr>
                </a:solidFill>
              </a:rPr>
              <a:t>Trips, supply hours, incentives, permitted income evidence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9FEF74-37C7-4468-A491-DF75E8F08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009900"/>
            <a:ext cx="238125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4314"/>
            </a:srgbClr>
          </a:solidFill>
          <a:ln xmlns:a="http://schemas.openxmlformats.org/drawingml/2006/main" w="9525">
            <a:solidFill>
              <a:srgbClr val="FFFFFF">
                <a:alpha val="14118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A88B5A-0D1C-40B8-8031-D872954FF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2385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F04C"/>
                </a:solidFill>
              </a:defRPr>
            </a:pPr>
            <a:r>
              <a:rPr sz="750" b="1">
                <a:solidFill>
                  <a:srgbClr val="B9F04C"/>
                </a:solidFill>
              </a:rPr>
              <a:t>FOODMANDU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497027-69AC-4421-98CC-F4F97542A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810000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Delivery demand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2D14D4-C306-482B-A457-644026FF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543425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>
                    <a:alpha val="58431"/>
                  </a:srgbClr>
                </a:solidFill>
              </a:defRPr>
            </a:pPr>
            <a:r>
              <a:rPr sz="1125" b="0">
                <a:solidFill>
                  <a:srgbClr val="FFFFFF">
                    <a:alpha val="58431"/>
                  </a:srgbClr>
                </a:solidFill>
              </a:rPr>
              <a:t>Orders, cash handling, delivery SLA, contract settlement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58142E-1BD3-4999-87B4-1FB48B020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09900"/>
            <a:ext cx="2381250" cy="2266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4314"/>
            </a:srgbClr>
          </a:solidFill>
          <a:ln xmlns:a="http://schemas.openxmlformats.org/drawingml/2006/main" w="9525">
            <a:solidFill>
              <a:srgbClr val="FFFFFF">
                <a:alpha val="14118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66E0C9-9ED2-4864-A20E-EB55D1851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2385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F04C"/>
                </a:solidFill>
              </a:defRPr>
            </a:pPr>
            <a:r>
              <a:rPr sz="750" b="1">
                <a:solidFill>
                  <a:srgbClr val="B9F04C"/>
                </a:solidFill>
              </a:rPr>
              <a:t>HIMALAYAN JAVA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863473-4FB8-4FBE-BF4B-60557D4EE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10000"/>
            <a:ext cx="1952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Biker support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9E4CEB-A795-4F6F-A8C4-253611C8A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43425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>
                    <a:alpha val="58431"/>
                  </a:srgbClr>
                </a:solidFill>
              </a:defRPr>
            </a:pPr>
            <a:r>
              <a:rPr sz="1125" b="0">
                <a:solidFill>
                  <a:srgbClr val="FFFFFF">
                    <a:alpha val="58431"/>
                  </a:srgbClr>
                </a:solidFill>
              </a:rPr>
              <a:t>Amenity, coffee, rest-point, and retention benefits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52798A-3F80-4816-9998-18C6A1FCF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667000"/>
            <a:ext cx="2714625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0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D99D02-BAE5-47CA-BAA3-2C711F06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9718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D704C"/>
                </a:solidFill>
              </a:defRPr>
            </a:pPr>
            <a:r>
              <a:rPr sz="825" b="1">
                <a:solidFill>
                  <a:srgbClr val="0D704C"/>
                </a:solidFill>
              </a:rPr>
              <a:t>1M FLEETS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B56BE5-A10E-44C4-9C0E-6C036E74C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00450"/>
            <a:ext cx="209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B0F12"/>
                </a:solidFill>
              </a:defRPr>
            </a:pPr>
            <a:r>
              <a:rPr sz="2175" b="1">
                <a:solidFill>
                  <a:srgbClr val="0B0F12"/>
                </a:solidFill>
              </a:rPr>
              <a:t>Guarantor + accountable operator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BBB6C5-9D9A-4D13-B89F-16E174A9C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686300"/>
            <a:ext cx="209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B0F12"/>
                </a:solidFill>
              </a:defRPr>
            </a:pPr>
            <a:r>
              <a:rPr sz="1125" b="0">
                <a:solidFill>
                  <a:srgbClr val="0B0F12"/>
                </a:solidFill>
              </a:rPr>
              <a:t>Satya keeps permitted partner, facility, asset, and biker evidence separate—then presents the views each party is entitled to see.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7B67BB-CBF1-4C95-8007-CF657ECD8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51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BB8CC2-99A3-40FA-A825-73F882369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1907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FFFFFF"/>
                </a:solidFill>
              </a:defRPr>
            </a:pPr>
            <a:r>
              <a:rPr sz="675" b="1">
                <a:solidFill>
                  <a:srgbClr val="FFFFFF"/>
                </a:solidFill>
              </a:rPr>
              <a:t>SATYA × 1M FLEETS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C01C4F-8AC6-4DFD-BEDF-23F4CD26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FFFFFF"/>
                </a:solidFill>
              </a:defRPr>
            </a:pPr>
            <a:r>
              <a:rPr sz="675" b="1">
                <a:solidFill>
                  <a:srgbClr val="FFFFF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50464644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2026-08-15T11:30:37.9850000Z</dcterms:created>
  <dcterms:modified xsi:type="dcterms:W3CDTF">2026-08-15T11:30:37.9850000Z</dcterms:modified>
</coreProperties>
</file>