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ec299c4b79b484c" /><Relationship Type="http://schemas.openxmlformats.org/officeDocument/2006/relationships/extended-properties" Target="/docProps/app.xml" Id="R83bf91fd907e4643" /><Relationship Type="http://schemas.openxmlformats.org/officeDocument/2006/relationships/officeDocument" Target="/ppt/presentation.xml" Id="Rdf525bc81054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9e2e1c02e4aed"/>
  </p:sldMasterIdLst>
  <p:notesMasterIdLst>
    <p:notesMasterId xmlns:r="http://schemas.openxmlformats.org/officeDocument/2006/relationships" r:id="R539c4bfbd4504985"/>
  </p:notesMasterIdLst>
  <p:sldIdLst>
    <p:sldId xmlns:r="http://schemas.openxmlformats.org/officeDocument/2006/relationships" id="256" r:id="Rac28b2ac4990433e"/>
    <p:sldId xmlns:r="http://schemas.openxmlformats.org/officeDocument/2006/relationships" id="257" r:id="Re87dff2f7cea41a1"/>
    <p:sldId xmlns:r="http://schemas.openxmlformats.org/officeDocument/2006/relationships" id="258" r:id="R46685b0ac17041ba"/>
    <p:sldId xmlns:r="http://schemas.openxmlformats.org/officeDocument/2006/relationships" id="259" r:id="Rceeb52c7430b4402"/>
    <p:sldId xmlns:r="http://schemas.openxmlformats.org/officeDocument/2006/relationships" id="260" r:id="Rf7dd66efa5ff4b75"/>
    <p:sldId xmlns:r="http://schemas.openxmlformats.org/officeDocument/2006/relationships" id="261" r:id="R30d32dfef9ac44b6"/>
    <p:sldId xmlns:r="http://schemas.openxmlformats.org/officeDocument/2006/relationships" id="262" r:id="Rd8b3b9f51fcf44f7"/>
    <p:sldId xmlns:r="http://schemas.openxmlformats.org/officeDocument/2006/relationships" id="263" r:id="R7687851934fc43fa"/>
    <p:sldId xmlns:r="http://schemas.openxmlformats.org/officeDocument/2006/relationships" id="264" r:id="R97925067d1c44e46"/>
    <p:sldId xmlns:r="http://schemas.openxmlformats.org/officeDocument/2006/relationships" id="265" r:id="Rfd2e561b4d3f4943"/>
    <p:sldId xmlns:r="http://schemas.openxmlformats.org/officeDocument/2006/relationships" id="266" r:id="R897e97fc862c4f99"/>
    <p:sldId xmlns:r="http://schemas.openxmlformats.org/officeDocument/2006/relationships" id="267" r:id="R7fbb982703584a61"/>
    <p:sldId xmlns:r="http://schemas.openxmlformats.org/officeDocument/2006/relationships" id="268" r:id="R42be12dfc6c746c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0ab30c6037e4b38" /><Relationship Type="http://schemas.openxmlformats.org/officeDocument/2006/relationships/slideMaster" Target="/ppt/slideMasters/slideMaster1.xml" Id="R10e9e2e1c02e4aed" /><Relationship Type="http://schemas.openxmlformats.org/officeDocument/2006/relationships/notesMaster" Target="/ppt/notesMasters/notesMaster1.xml" Id="R539c4bfbd4504985" /><Relationship Type="http://schemas.openxmlformats.org/officeDocument/2006/relationships/presProps" Target="/ppt/presProps.xml" Id="Re639405e456847bd" /><Relationship Type="http://schemas.openxmlformats.org/officeDocument/2006/relationships/tableStyles" Target="/ppt/tableStyles.xml" Id="R5946c106fbb542dd" /><Relationship Type="http://schemas.openxmlformats.org/officeDocument/2006/relationships/slide" Target="/ppt/slides/slide1.xml" Id="Rac28b2ac4990433e" /><Relationship Type="http://schemas.openxmlformats.org/officeDocument/2006/relationships/slide" Target="/ppt/slides/slide2.xml" Id="Re87dff2f7cea41a1" /><Relationship Type="http://schemas.openxmlformats.org/officeDocument/2006/relationships/slide" Target="/ppt/slides/slide3.xml" Id="R46685b0ac17041ba" /><Relationship Type="http://schemas.openxmlformats.org/officeDocument/2006/relationships/slide" Target="/ppt/slides/slide4.xml" Id="Rceeb52c7430b4402" /><Relationship Type="http://schemas.openxmlformats.org/officeDocument/2006/relationships/slide" Target="/ppt/slides/slide5.xml" Id="Rf7dd66efa5ff4b75" /><Relationship Type="http://schemas.openxmlformats.org/officeDocument/2006/relationships/slide" Target="/ppt/slides/slide6.xml" Id="R30d32dfef9ac44b6" /><Relationship Type="http://schemas.openxmlformats.org/officeDocument/2006/relationships/slide" Target="/ppt/slides/slide7.xml" Id="Rd8b3b9f51fcf44f7" /><Relationship Type="http://schemas.openxmlformats.org/officeDocument/2006/relationships/slide" Target="/ppt/slides/slide8.xml" Id="R7687851934fc43fa" /><Relationship Type="http://schemas.openxmlformats.org/officeDocument/2006/relationships/slide" Target="/ppt/slides/slide9.xml" Id="R97925067d1c44e46" /><Relationship Type="http://schemas.openxmlformats.org/officeDocument/2006/relationships/slide" Target="/ppt/slides/slide10.xml" Id="Rfd2e561b4d3f4943" /><Relationship Type="http://schemas.openxmlformats.org/officeDocument/2006/relationships/slide" Target="/ppt/slides/slide11.xml" Id="R897e97fc862c4f99" /><Relationship Type="http://schemas.openxmlformats.org/officeDocument/2006/relationships/slide" Target="/ppt/slides/slide12.xml" Id="R7fbb982703584a61" /><Relationship Type="http://schemas.openxmlformats.org/officeDocument/2006/relationships/slide" Target="/ppt/slides/slide13.xml" Id="R42be12dfc6c746c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6b5416c06434cb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d2cd15bc30a4942" /><Relationship Type="http://schemas.openxmlformats.org/officeDocument/2006/relationships/notesMaster" Target="/ppt/notesMasters/notesMaster1.xml" Id="R7b1a3d4c0cc8478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d2b93a687754903" /><Relationship Type="http://schemas.openxmlformats.org/officeDocument/2006/relationships/notesMaster" Target="/ppt/notesMasters/notesMaster1.xml" Id="Rf8916bfd59ca45c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12ac735ae824843" /><Relationship Type="http://schemas.openxmlformats.org/officeDocument/2006/relationships/notesMaster" Target="/ppt/notesMasters/notesMaster1.xml" Id="Rcde1b35233b14ec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53a8448a88a40a7" /><Relationship Type="http://schemas.openxmlformats.org/officeDocument/2006/relationships/notesMaster" Target="/ppt/notesMasters/notesMaster1.xml" Id="R1131187752ed4bf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62805c6045448ba" /><Relationship Type="http://schemas.openxmlformats.org/officeDocument/2006/relationships/notesMaster" Target="/ppt/notesMasters/notesMaster1.xml" Id="R92c223cae11b4f8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c310d0345f844a0" /><Relationship Type="http://schemas.openxmlformats.org/officeDocument/2006/relationships/notesMaster" Target="/ppt/notesMasters/notesMaster1.xml" Id="Rb87f010a6a7c443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816e4b933b849ba" /><Relationship Type="http://schemas.openxmlformats.org/officeDocument/2006/relationships/notesMaster" Target="/ppt/notesMasters/notesMaster1.xml" Id="Rc646b30a9176421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21cac1e3e2d467d" /><Relationship Type="http://schemas.openxmlformats.org/officeDocument/2006/relationships/notesMaster" Target="/ppt/notesMasters/notesMaster1.xml" Id="Rcd75fe55b4234c9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a557eddf26a4cb8" /><Relationship Type="http://schemas.openxmlformats.org/officeDocument/2006/relationships/notesMaster" Target="/ppt/notesMasters/notesMaster1.xml" Id="R06484f5491bf45e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087632618644757" /><Relationship Type="http://schemas.openxmlformats.org/officeDocument/2006/relationships/notesMaster" Target="/ppt/notesMasters/notesMaster1.xml" Id="R676cec38eece463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428df76da8a4285" /><Relationship Type="http://schemas.openxmlformats.org/officeDocument/2006/relationships/notesMaster" Target="/ppt/notesMasters/notesMaster1.xml" Id="R38ee8b5bdea447a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6f37269f7664627" /><Relationship Type="http://schemas.openxmlformats.org/officeDocument/2006/relationships/notesMaster" Target="/ppt/notesMasters/notesMaster1.xml" Id="R2958c55edbd1493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9a58121c42342e9" /><Relationship Type="http://schemas.openxmlformats.org/officeDocument/2006/relationships/notesMaster" Target="/ppt/notesMasters/notesMaster1.xml" Id="Rb005f070973a4c1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on the business outcome, not Satya's product features.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https://himalayanjava.com/express/</a:t>
            </a:r>
          </a:p>
          <a:p xmlns:a="http://schemas.openxmlformats.org/drawingml/2006/main">
            <a:r>
              <a:t>- https://apnews.com/article/09df8bbd381473167ece27017d955830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a proposed closed-loop promotional entitlement architecture. Legal and regulatory validation is a pilot prerequisite.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https://www.nrb.org.np/departments/psd/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All benefits, stakeholder outcomes, and the 30-day pilot are proposals to validate,not historical results or commitments.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https://yango.com/en_np/driver/</a:t>
            </a:r>
          </a:p>
          <a:p xmlns:a="http://schemas.openxmlformats.org/drawingml/2006/main">
            <a:r>
              <a:t>- https://www.1m-solution.com/partners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90-day schedule is a proposed pilot frame subject to data, partner, legal, and security readiness.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Satya proposal; no external factual claims on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asking for the people and inputs needed for one working session,not a broad partnership commitment.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Satya proposal; no external factual claims on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https://himalayanjava.com/about-us/</a:t>
            </a:r>
          </a:p>
          <a:p xmlns:a="http://schemas.openxmlformats.org/drawingml/2006/main">
            <a:r>
              <a:t>- https://himalayanjava.com/express/</a:t>
            </a:r>
          </a:p>
          <a:p xmlns:a="http://schemas.openxmlformats.org/drawingml/2006/main">
            <a:r>
              <a:t>- https://himalayanjava.com/franchise/</a:t>
            </a:r>
          </a:p>
          <a:p xmlns:a="http://schemas.openxmlformats.org/drawingml/2006/main">
            <a:r>
              <a:t>- https://apnews.com/article/09df8bbd381473167ece27017d955830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reframe the problem away from lending supply alone.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Satya proposal; no external factual claims on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https://www.nrb.org.np/departments/psd/</a:t>
            </a:r>
          </a:p>
          <a:p xmlns:a="http://schemas.openxmlformats.org/drawingml/2006/main">
            <a:r>
              <a:t>- https://www.satyafinancial.com/intro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https://www.satyafinancial.com/intro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Satya proposal; no external factual claims on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this as a product architecture to validate with the bank, not promised terms.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Satya proposal; no external factual claims on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https://www.satyafinancial.com/intro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600-biker Yango contract and possible Himalayan Java partnership are user-supplied context for discussion. Confirm with 1M Fleets; these are not presented as publicly announced facts.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https://yango.com/en_np/driver/</a:t>
            </a:r>
          </a:p>
          <a:p xmlns:a="http://schemas.openxmlformats.org/drawingml/2006/main">
            <a:r>
              <a:t>- https://www.1m-solution.com/partners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e37c10505413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f14dfd062e349c7" /><Relationship Type="http://schemas.openxmlformats.org/officeDocument/2006/relationships/slideLayout" Target="/ppt/slideLayouts/slideLayout1.xml" Id="R0383f328c6b9415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3f328c6b9415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d38676d3e42cd" /><Relationship Type="http://schemas.openxmlformats.org/officeDocument/2006/relationships/image" Target="/ppt/media/image.png" Id="Rcdba8ba473da49d6" /><Relationship Type="http://schemas.openxmlformats.org/officeDocument/2006/relationships/notesSlide" Target="/ppt/notesSlides/notesSlide1.xml" Id="R4cb6a43e69f4447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c481032a84481" /><Relationship Type="http://schemas.openxmlformats.org/officeDocument/2006/relationships/notesSlide" Target="/ppt/notesSlides/notesSlide10.xml" Id="R96ebd448761c4c7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55a172201437a" /><Relationship Type="http://schemas.openxmlformats.org/officeDocument/2006/relationships/image" Target="/ppt/media/image4.png" Id="Ra5e1d94b80994849" /><Relationship Type="http://schemas.openxmlformats.org/officeDocument/2006/relationships/notesSlide" Target="/ppt/notesSlides/notesSlide11.xml" Id="Rbc7a051427e74c2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b4c6527b5452c" /><Relationship Type="http://schemas.openxmlformats.org/officeDocument/2006/relationships/notesSlide" Target="/ppt/notesSlides/notesSlide12.xml" Id="Rb421a99e9ca845a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89276a348492c" /><Relationship Type="http://schemas.openxmlformats.org/officeDocument/2006/relationships/image" Target="/ppt/media/image5.png" Id="R7ff8717215fd4f91" /><Relationship Type="http://schemas.openxmlformats.org/officeDocument/2006/relationships/notesSlide" Target="/ppt/notesSlides/notesSlide13.xml" Id="R4974a8ab3821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c5f992724f29" /><Relationship Type="http://schemas.openxmlformats.org/officeDocument/2006/relationships/notesSlide" Target="/ppt/notesSlides/notesSlide2.xml" Id="Rd62b9f687890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33f3c28a64b5c" /><Relationship Type="http://schemas.openxmlformats.org/officeDocument/2006/relationships/image" Target="/ppt/media/image2.png" Id="R51b277d91f744312" /><Relationship Type="http://schemas.openxmlformats.org/officeDocument/2006/relationships/notesSlide" Target="/ppt/notesSlides/notesSlide3.xml" Id="R2a47b67c3da0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39fc725ee44cc" /><Relationship Type="http://schemas.openxmlformats.org/officeDocument/2006/relationships/notesSlide" Target="/ppt/notesSlides/notesSlide4.xml" Id="R29698161fb56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35f2835044b38" /><Relationship Type="http://schemas.openxmlformats.org/officeDocument/2006/relationships/notesSlide" Target="/ppt/notesSlides/notesSlide5.xml" Id="R5ccf43b355b8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c7d22dac4bf7" /><Relationship Type="http://schemas.openxmlformats.org/officeDocument/2006/relationships/notesSlide" Target="/ppt/notesSlides/notesSlide6.xml" Id="R5b5d69eecdd84b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85a3dcfd4489" /><Relationship Type="http://schemas.openxmlformats.org/officeDocument/2006/relationships/notesSlide" Target="/ppt/notesSlides/notesSlide7.xml" Id="R83642d92b3334f1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1d3ec23fd4dc2" /><Relationship Type="http://schemas.openxmlformats.org/officeDocument/2006/relationships/image" Target="/ppt/media/image3.png" Id="R03e3a625525f42d4" /><Relationship Type="http://schemas.openxmlformats.org/officeDocument/2006/relationships/notesSlide" Target="/ppt/notesSlides/notesSlide8.xml" Id="R356343a3b856445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98ad9b8a24bee" /><Relationship Type="http://schemas.openxmlformats.org/officeDocument/2006/relationships/notesSlide" Target="/ppt/notesSlides/notesSlide9.xml" Id="R82b7052f345d48d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617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1924E34-D0A4-4E88-B6A8-D7CCFF9E6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E5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D93FE6-DAE6-40EC-9AE3-D8876D23B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-15240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E56A">
              <a:alpha val="7059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63E6A9-6A4B-4266-BC70-6524E2FF9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-857250"/>
            <a:ext cx="4000500" cy="40005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E56A">
                <a:alpha val="14902"/>
              </a:srgbClr>
            </a:solidFill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ba8ba473da49d6"/>
          <a:stretch xmlns:a="http://schemas.openxmlformats.org/drawingml/2006/main"/>
        </p:blipFill>
        <p:spPr>
          <a:xfrm xmlns:a="http://schemas.openxmlformats.org/drawingml/2006/main">
            <a:off x="666750" y="398859"/>
            <a:ext cx="1381125" cy="345281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C2793B-0A62-43B8-AA0D-1CA10356C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620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8E56A"/>
                </a:solidFill>
              </a:defRPr>
            </a:pPr>
            <a:r>
              <a:rPr sz="975" b="1">
                <a:solidFill>
                  <a:srgbClr val="B8E56A"/>
                </a:solidFill>
              </a:rPr>
              <a:t>A FRANCHISE OPERATIONS PROPOSAL FOR HIMALAYAN JAVA COFFEE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B6D6C6-38D2-43C7-9354-C148052DE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93345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950" b="1">
                <a:solidFill>
                  <a:srgbClr val="FFFFFF"/>
                </a:solidFill>
              </a:defRPr>
            </a:pPr>
            <a:r>
              <a:rPr sz="4950" b="1">
                <a:solidFill>
                  <a:srgbClr val="FFFFFF"/>
                </a:solidFill>
              </a:rPr>
              <a:t>Help every new franchise</a:t>
            </a:r>
          </a:p>
          <a:p xmlns:a="http://schemas.openxmlformats.org/drawingml/2006/main">
            <a:pPr algn="l">
              <a:buNone/>
              <a:defRPr sz="4950" b="1">
                <a:solidFill>
                  <a:srgbClr val="FFFFFF"/>
                </a:solidFill>
              </a:defRPr>
            </a:pPr>
            <a:r>
              <a:rPr sz="4950" b="1">
                <a:solidFill>
                  <a:srgbClr val="FFFFFF"/>
                </a:solidFill>
              </a:rPr>
              <a:t>open with confidence.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115057-5430-4394-9D59-95DC5184F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685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FFFFFF">
                    <a:alpha val="72157"/>
                  </a:srgbClr>
                </a:solidFill>
              </a:defRPr>
            </a:pPr>
            <a:r>
              <a:rPr sz="1575" b="0">
                <a:solidFill>
                  <a:srgbClr val="FFFFFF">
                    <a:alpha val="72157"/>
                  </a:srgbClr>
                </a:solidFill>
              </a:rPr>
              <a:t>Standardize onboarding, coordinate setup, and give each operator a clear path from approval to opening.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51AD77-410E-4A33-ACC2-DF14ACF4A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19700"/>
            <a:ext cx="4000500" cy="590550"/>
          </a:xfrm>
          <a:prstGeom xmlns:a="http://schemas.openxmlformats.org/drawingml/2006/main" prst="roundRect">
            <a:avLst>
              <a:gd name="adj" fmla="val 45161"/>
            </a:avLst>
          </a:prstGeom>
          <a:solidFill xmlns:a="http://schemas.openxmlformats.org/drawingml/2006/main">
            <a:srgbClr val="B8E5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97D70F-F80D-4793-BA13-876477F14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102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103C24"/>
                </a:solidFill>
              </a:defRPr>
            </a:pPr>
            <a:r>
              <a:rPr sz="1200" b="1">
                <a:solidFill>
                  <a:srgbClr val="103C24"/>
                </a:solidFill>
              </a:rPr>
              <a:t>SATYA × HIMALAYAN JAVA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CD01BF-F858-4B38-87D1-CF78C0CA3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65341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750" b="1">
                <a:solidFill>
                  <a:srgbClr val="FFFFFF">
                    <a:alpha val="43922"/>
                  </a:srgbClr>
                </a:solidFill>
              </a:defRPr>
            </a:pPr>
            <a:r>
              <a:rPr sz="750" b="1">
                <a:solidFill>
                  <a:srgbClr val="FFFFFF">
                    <a:alpha val="43922"/>
                  </a:srgbClr>
                </a:solidFill>
              </a:rPr>
              <a:t>Private proposal · August 2026</a:t>
            </a:r>
          </a:p>
        </p:txBody>
      </p:sp>
    </p:spTree>
    <p:extLst>
      <p:ext uri="{BB962C8B-B14F-4D97-AF65-F5344CB8AC3E}">
        <p14:creationId xmlns:p14="http://schemas.microsoft.com/office/powerpoint/2010/main" val="57771664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A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B510E5B-955C-48C1-94EC-A6CECDFA8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845EE0-7AE6-4EFD-BB34-864A81A55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91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03C24"/>
                </a:solidFill>
              </a:defRPr>
            </a:pPr>
            <a:r>
              <a:rPr sz="975" b="1">
                <a:solidFill>
                  <a:srgbClr val="103C24"/>
                </a:solidFill>
              </a:rPr>
              <a:t>SATYA FINANCIAL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AE0716-26D2-47E4-B856-B4CE5B4FC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90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F874B"/>
                </a:solidFill>
              </a:defRPr>
            </a:pPr>
            <a:r>
              <a:rPr sz="975" b="1">
                <a:solidFill>
                  <a:srgbClr val="2F874B"/>
                </a:solidFill>
              </a:rPr>
              <a:t>SATYA'S ROLE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F8D121-177D-42CC-8217-7B119732A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52550"/>
            <a:ext cx="9048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C201B"/>
                </a:solidFill>
              </a:defRPr>
            </a:pPr>
            <a:r>
              <a:rPr sz="3450" b="1">
                <a:solidFill>
                  <a:srgbClr val="1C201B"/>
                </a:solidFill>
              </a:rPr>
              <a:t>A benefit only works at scale if it clears cleanly.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CCDB02-F7D0-4592-9B45-88E17F379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48000"/>
            <a:ext cx="1714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352737-CBBC-4342-AC24-735513E5C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241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B0FAF5-95D8-43B8-B226-38B96630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0375"/>
            <a:ext cx="22860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27E271-0E0C-4F77-8F72-2E6622A4D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1666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C201B"/>
                </a:solidFill>
              </a:defRPr>
            </a:pPr>
            <a:r>
              <a:rPr sz="1425" b="1">
                <a:solidFill>
                  <a:srgbClr val="1C201B"/>
                </a:solidFill>
              </a:rPr>
              <a:t>EARN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49C39B-E8AE-4101-B1E5-8EAFD4D3A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62400"/>
            <a:ext cx="171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70675E"/>
                </a:solidFill>
              </a:defRPr>
            </a:pPr>
            <a:r>
              <a:rPr sz="1125" b="0">
                <a:solidFill>
                  <a:srgbClr val="70675E"/>
                </a:solidFill>
              </a:rPr>
              <a:t>Minimal eligibility event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443E71-9E25-4BC5-83CE-F90A59B95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9146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2F874B"/>
                </a:solidFill>
              </a:defRPr>
            </a:pPr>
            <a:r>
              <a:rPr sz="1500" b="1">
                <a:solidFill>
                  <a:srgbClr val="2F874B"/>
                </a:solidFill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AD1C87-F5C5-46DB-9ADB-F60372DC2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048000"/>
            <a:ext cx="1714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558E73-7C81-4782-97E3-1CD74CC8A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29241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914A86-C53D-4179-85D8-4A8AAB782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8925" y="3000375"/>
            <a:ext cx="22860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EAB72CE-13BC-4367-8271-EEE786C12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543300"/>
            <a:ext cx="1666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C201B"/>
                </a:solidFill>
              </a:defRPr>
            </a:pPr>
            <a:r>
              <a:rPr sz="1425" b="1">
                <a:solidFill>
                  <a:srgbClr val="1C201B"/>
                </a:solidFill>
              </a:rPr>
              <a:t>ISSUE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BE6FA4-3DB4-4404-82B4-880CA306C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962400"/>
            <a:ext cx="171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70675E"/>
                </a:solidFill>
              </a:defRPr>
            </a:pPr>
            <a:r>
              <a:rPr sz="1125" b="0">
                <a:solidFill>
                  <a:srgbClr val="70675E"/>
                </a:solidFill>
              </a:rPr>
              <a:t>Bound to rule + budget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2F4ADA-5D88-420B-A2C3-D313FB0DE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29146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2F874B"/>
                </a:solidFill>
              </a:defRPr>
            </a:pPr>
            <a:r>
              <a:rPr sz="1500" b="1">
                <a:solidFill>
                  <a:srgbClr val="2F874B"/>
                </a:solidFill>
              </a:rPr>
              <a:t>→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E87B39-7DD6-4285-9341-CE1FE39CF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48000"/>
            <a:ext cx="1714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37DE30-D8A7-471A-945C-A4973F109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9241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AEDC0D5-D974-4BC7-AE50-7780974C4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000375"/>
            <a:ext cx="22860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1633A3-ECDD-4992-8BB7-DCCE51AD7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543300"/>
            <a:ext cx="1666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C201B"/>
                </a:solidFill>
              </a:defRPr>
            </a:pPr>
            <a:r>
              <a:rPr sz="1425" b="1">
                <a:solidFill>
                  <a:srgbClr val="1C201B"/>
                </a:solidFill>
              </a:rPr>
              <a:t>REDEEM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6F8FC9F-A51B-4A47-8F07-C2AD00BC2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962400"/>
            <a:ext cx="171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70675E"/>
                </a:solidFill>
              </a:defRPr>
            </a:pPr>
            <a:r>
              <a:rPr sz="1125" b="0">
                <a:solidFill>
                  <a:srgbClr val="70675E"/>
                </a:solidFill>
              </a:rPr>
              <a:t>QR or one-time code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2999A4-B0FB-4F19-92A0-F70F50E4A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9146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2F874B"/>
                </a:solidFill>
              </a:defRPr>
            </a:pPr>
            <a:r>
              <a:rPr sz="1500" b="1">
                <a:solidFill>
                  <a:srgbClr val="2F874B"/>
                </a:solidFill>
              </a:rPr>
              <a:t>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91243F9-9444-4C76-AC16-588A50667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048000"/>
            <a:ext cx="1714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CDF500-42E1-4D81-8979-5D2E84207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9241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BCC69D6-BAF1-403B-8CC3-C9F6E4D55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3000375"/>
            <a:ext cx="22860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416C8A1-3BC3-4083-BD25-65684C00E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543300"/>
            <a:ext cx="1666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C201B"/>
                </a:solidFill>
              </a:defRPr>
            </a:pPr>
            <a:r>
              <a:rPr sz="1425" b="1">
                <a:solidFill>
                  <a:srgbClr val="1C201B"/>
                </a:solidFill>
              </a:rPr>
              <a:t>SETTLE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BDC5C0C-79FF-487D-9091-9D91E9D4A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3962400"/>
            <a:ext cx="171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70675E"/>
                </a:solidFill>
              </a:defRPr>
            </a:pPr>
            <a:r>
              <a:rPr sz="1125" b="0">
                <a:solidFill>
                  <a:srgbClr val="70675E"/>
                </a:solidFill>
              </a:rPr>
              <a:t>Reconcile every outcome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6231579-3E85-4AB8-9658-437A07FF4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48725" y="29146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2F874B"/>
                </a:solidFill>
              </a:defRPr>
            </a:pPr>
            <a:r>
              <a:rPr sz="1500" b="1">
                <a:solidFill>
                  <a:srgbClr val="2F874B"/>
                </a:solidFill>
              </a:rPr>
              <a:t>→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61EBAB8-0F4D-4545-88AC-258C139E6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048000"/>
            <a:ext cx="1714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270CF77-172E-4F9C-819F-7031026D6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241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AE6FC8F-25D0-42C0-9A5E-3F39C78E7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000375"/>
            <a:ext cx="22860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5DA647C-E9B5-4976-ADDD-B1406C758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543300"/>
            <a:ext cx="16668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C201B"/>
                </a:solidFill>
              </a:defRPr>
            </a:pPr>
            <a:r>
              <a:rPr sz="1425" b="1">
                <a:solidFill>
                  <a:srgbClr val="1C201B"/>
                </a:solidFill>
              </a:rPr>
              <a:t>PROVE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56E82F2-8DA4-48B4-8C1A-A3DA83BED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962400"/>
            <a:ext cx="171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70675E"/>
                </a:solidFill>
              </a:defRPr>
            </a:pPr>
            <a:r>
              <a:rPr sz="1125" b="0">
                <a:solidFill>
                  <a:srgbClr val="70675E"/>
                </a:solidFill>
              </a:rPr>
              <a:t>Role-specific metrics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1EE3E4C-FC04-4B2C-9E21-971452F56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6953250" cy="1123950"/>
          </a:xfrm>
          <a:prstGeom xmlns:a="http://schemas.openxmlformats.org/drawingml/2006/main" prst="roundRect">
            <a:avLst>
              <a:gd name="adj" fmla="val 15254"/>
            </a:avLst>
          </a:prstGeom>
          <a:solidFill xmlns:a="http://schemas.openxmlformats.org/drawingml/2006/main">
            <a:srgbClr val="103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EACEAD8-B9E5-4514-8755-DF83747AD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02920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B8E56A"/>
                </a:solidFill>
              </a:defRPr>
            </a:pPr>
            <a:r>
              <a:rPr sz="825" b="1">
                <a:solidFill>
                  <a:srgbClr val="B8E56A"/>
                </a:solidFill>
              </a:rPr>
              <a:t>MOBILE FIRST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6224467-98CB-41AE-96BA-5D60AB0C7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391150"/>
            <a:ext cx="647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No new app · low-cost Android · Nepali + English · large-touch redemption · low bandwidth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77BB162-BD96-451D-8F89-6734EF659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819650"/>
            <a:ext cx="3619500" cy="1123950"/>
          </a:xfrm>
          <a:prstGeom xmlns:a="http://schemas.openxmlformats.org/drawingml/2006/main" prst="roundRect">
            <a:avLst>
              <a:gd name="adj" fmla="val 15254"/>
            </a:avLst>
          </a:prstGeom>
          <a:solidFill xmlns:a="http://schemas.openxmlformats.org/drawingml/2006/main">
            <a:srgbClr val="F3EA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8E18189-AFB5-4168-8B30-4EDE0E9D6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0292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CLOSED-LOOP GUARDRAIL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EB6AC50-1956-4D73-B85C-2ED15AED9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5353050"/>
            <a:ext cx="304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C201B"/>
                </a:solidFill>
              </a:defRPr>
            </a:pPr>
            <a:r>
              <a:rPr sz="1200" b="1">
                <a:solidFill>
                  <a:srgbClr val="1C201B"/>
                </a:solidFill>
              </a:rPr>
              <a:t>No cash-out, peer transfer, or Satya custody. Licensed providers settle money.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381D0D6-FB72-4847-B254-1333FEFF2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3172655-0D35-44C0-A326-386BBD9D7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SATYA × HIMALAYAN JAVA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2931BC7-0DD2-423E-8458-AC0A3DA88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1912211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03C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e1d94b80994849"/>
          <a:stretch xmlns:a="http://schemas.openxmlformats.org/drawingml/2006/main"/>
        </p:blipFill>
        <p:spPr>
          <a:xfrm xmlns:a="http://schemas.openxmlformats.org/drawingml/2006/main">
            <a:off x="666750" y="398859"/>
            <a:ext cx="1381125" cy="345281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C9DB7A-6E30-4EED-AF2F-B0348C779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96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8E56A"/>
                </a:solidFill>
              </a:defRPr>
            </a:pPr>
            <a:r>
              <a:rPr sz="975" b="1">
                <a:solidFill>
                  <a:srgbClr val="B8E56A"/>
                </a:solidFill>
              </a:rPr>
              <a:t>THE SHARED BUSINESS CASE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14F1B8-B72E-4E22-B478-E04E44244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9429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Every party gets a practical reason to grow the network.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2283BA-B586-43F8-802F-CC0CA9168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81300"/>
            <a:ext cx="2381250" cy="2143125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B8E56A"/>
          </a:solidFill>
          <a:ln xmlns:a="http://schemas.openxmlformats.org/drawingml/2006/main" w="9525">
            <a:solidFill>
              <a:srgbClr val="B8E56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F5BAEF-DF88-4AAD-8895-C1A2BBBC3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2895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103C24"/>
                </a:solidFill>
              </a:defRPr>
            </a:pPr>
            <a:r>
              <a:rPr sz="750" b="1">
                <a:solidFill>
                  <a:srgbClr val="103C24"/>
                </a:solidFill>
              </a:rPr>
              <a:t>HIMALAYAN JAVA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D4D58D-E200-459F-B131-56ABE88F9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623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03C24"/>
                </a:solidFill>
              </a:defRPr>
            </a:pPr>
            <a:r>
              <a:rPr sz="1800" b="1">
                <a:solidFill>
                  <a:srgbClr val="103C24"/>
                </a:solidFill>
              </a:rPr>
              <a:t>Measured footfall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7F1E57-1B1A-4451-9D97-0F8165E14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05300"/>
            <a:ext cx="1952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103C24"/>
                </a:solidFill>
              </a:defRPr>
            </a:pPr>
            <a:r>
              <a:rPr sz="1050" b="0">
                <a:solidFill>
                  <a:srgbClr val="103C24"/>
                </a:solidFill>
              </a:rPr>
              <a:t>Visits, off-peak use, basket lift, and repeat behavior by outlet.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2508DC-6E13-4473-80D7-92F8DF49A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781300"/>
            <a:ext cx="2381250" cy="2143125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>
              <a:alpha val="5098"/>
            </a:srgbClr>
          </a:solidFill>
          <a:ln xmlns:a="http://schemas.openxmlformats.org/drawingml/2006/main" w="9525">
            <a:solidFill>
              <a:srgbClr val="FFFFFF">
                <a:alpha val="1451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579D4C-E01F-47DD-9292-CC105F9C5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02895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B8E56A"/>
                </a:solidFill>
              </a:defRPr>
            </a:pPr>
            <a:r>
              <a:rPr sz="750" b="1">
                <a:solidFill>
                  <a:srgbClr val="B8E56A"/>
                </a:solidFill>
              </a:rPr>
              <a:t>1M FLEETS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88E5C0-F243-4E57-91D7-110550AEB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5623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Fleet operating tool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609204-25B0-43EF-BDEB-04693C6D3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305300"/>
            <a:ext cx="1952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FFFFFF">
                    <a:alpha val="62745"/>
                  </a:srgbClr>
                </a:solidFill>
              </a:defRPr>
            </a:pPr>
            <a:r>
              <a:rPr sz="1050" b="0">
                <a:solidFill>
                  <a:srgbClr val="FFFFFF">
                    <a:alpha val="62745"/>
                  </a:srgbClr>
                </a:solidFill>
              </a:rPr>
              <a:t>Target the right biker, resolve exceptions, and understand a 600-biker cohort.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0A26CD-FFA1-4A15-B7FF-A1E313603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81300"/>
            <a:ext cx="2381250" cy="2143125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>
              <a:alpha val="5098"/>
            </a:srgbClr>
          </a:solidFill>
          <a:ln xmlns:a="http://schemas.openxmlformats.org/drawingml/2006/main" w="9525">
            <a:solidFill>
              <a:srgbClr val="FFFFFF">
                <a:alpha val="1451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B4D2C4-EC1F-4790-862C-335AB6824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2895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B8E56A"/>
                </a:solidFill>
              </a:defRPr>
            </a:pPr>
            <a:r>
              <a:rPr sz="750" b="1">
                <a:solidFill>
                  <a:srgbClr val="B8E56A"/>
                </a:solidFill>
              </a:rPr>
              <a:t>YANGO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0B3254-552A-4239-84D7-F2C71A8AC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623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Operational ROI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F53F5B-D682-42C2-934A-5EFCD972E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305300"/>
            <a:ext cx="1952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FFFFFF">
                    <a:alpha val="62745"/>
                  </a:srgbClr>
                </a:solidFill>
              </a:defRPr>
            </a:pPr>
            <a:r>
              <a:rPr sz="1050" b="0">
                <a:solidFill>
                  <a:srgbClr val="FFFFFF">
                    <a:alpha val="62745"/>
                  </a:srgbClr>
                </a:solidFill>
              </a:rPr>
              <a:t>Link promotion spend to activation, availability, retention, and goodwill.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7C4BE4-A7D8-44CA-B1EE-A1637A6E6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781300"/>
            <a:ext cx="2381250" cy="2143125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FFFFF">
              <a:alpha val="5098"/>
            </a:srgbClr>
          </a:solidFill>
          <a:ln xmlns:a="http://schemas.openxmlformats.org/drawingml/2006/main" w="9525">
            <a:solidFill>
              <a:srgbClr val="FFFFFF">
                <a:alpha val="14510"/>
              </a:srgbClr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7592D5-E921-4356-AC1C-65198C94A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028950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B8E56A"/>
                </a:solidFill>
              </a:defRPr>
            </a:pPr>
            <a:r>
              <a:rPr sz="750" b="1">
                <a:solidFill>
                  <a:srgbClr val="B8E56A"/>
                </a:solidFill>
              </a:rPr>
              <a:t>BIKERS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88D8052-BC71-47EC-A972-E1F3C9CB2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5623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Immediate value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F3C54C7-01A1-444B-92FE-733404FBB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305300"/>
            <a:ext cx="19526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FFFFFF">
                    <a:alpha val="62745"/>
                  </a:srgbClr>
                </a:solidFill>
              </a:defRPr>
            </a:pPr>
            <a:r>
              <a:rPr sz="1050" b="0">
                <a:solidFill>
                  <a:srgbClr val="FFFFFF">
                    <a:alpha val="62745"/>
                  </a:srgbClr>
                </a:solidFill>
              </a:rPr>
              <a:t>Discover, earn, and redeem fairly on the phone already in hand.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5C463E-1A38-4F04-BFF3-CECFB0E08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5686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8D1A510-FA86-478F-8F8B-32E371E9B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864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B8E56A"/>
                </a:solidFill>
              </a:defRPr>
            </a:pPr>
            <a:r>
              <a:rPr sz="825" b="1">
                <a:solidFill>
                  <a:srgbClr val="B8E56A"/>
                </a:solidFill>
              </a:rPr>
              <a:t>30-DAY NETWORK PILOT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8F894D0-D72E-4F0E-ADE3-DC31C894C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429250"/>
            <a:ext cx="866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3 Java outlets  ·  a controlled 1M cohort  ·  3 benefit types  ·  compare redemption, basket lift, biker activity, exceptions, and settlement accuracy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7D772CD-E532-4F4A-AAE6-8740F1AFC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DB6BCD6-9915-444B-AAAD-635F57A3D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SATYA × HIMALAYAN JAVA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D012ED8-948A-447C-8392-C4D6D9F82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5513093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EAD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0D3A1A0-A6F2-4530-9F51-AB243652C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D4B2AE-79D8-45E1-9902-21D2C8763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91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03C24"/>
                </a:solidFill>
              </a:defRPr>
            </a:pPr>
            <a:r>
              <a:rPr sz="975" b="1">
                <a:solidFill>
                  <a:srgbClr val="103C24"/>
                </a:solidFill>
              </a:rPr>
              <a:t>SATYA FINANCIAL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A2632A-21C0-49BF-9412-C189D2E62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90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F874B"/>
                </a:solidFill>
              </a:defRPr>
            </a:pPr>
            <a:r>
              <a:rPr sz="975" b="1">
                <a:solidFill>
                  <a:srgbClr val="2F874B"/>
                </a:solidFill>
              </a:rPr>
              <a:t>A BOUNDED PILOT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922436-DACD-473F-BE6D-2D8B5AC09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52550"/>
            <a:ext cx="857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C201B"/>
                </a:solidFill>
              </a:defRPr>
            </a:pPr>
            <a:r>
              <a:rPr sz="3600" b="1">
                <a:solidFill>
                  <a:srgbClr val="1C201B"/>
                </a:solidFill>
              </a:rPr>
              <a:t>A focused 90-day pilot.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06062B-11DA-4C6E-84CC-02E7692D2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62200"/>
            <a:ext cx="2428875" cy="438150"/>
          </a:xfrm>
          <a:prstGeom xmlns:a="http://schemas.openxmlformats.org/drawingml/2006/main" prst="roundRect">
            <a:avLst>
              <a:gd name="adj" fmla="val 43478"/>
            </a:avLst>
          </a:prstGeom>
          <a:solidFill xmlns:a="http://schemas.openxmlformats.org/drawingml/2006/main">
            <a:srgbClr val="FFFAF0"/>
          </a:solidFill>
          <a:ln xmlns:a="http://schemas.openxmlformats.org/drawingml/2006/main" w="9525">
            <a:solidFill>
              <a:srgbClr val="D7C8B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E311D4-5BDE-4788-8C67-59881D509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95550"/>
            <a:ext cx="2171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1C201B"/>
                </a:solidFill>
              </a:defRPr>
            </a:pPr>
            <a:r>
              <a:rPr sz="975" b="1">
                <a:solidFill>
                  <a:srgbClr val="1C201B"/>
                </a:solidFill>
              </a:rPr>
              <a:t>5 to 10 franchise applicants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9F811B-8449-4EBE-97A0-B50B3C879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362200"/>
            <a:ext cx="2428875" cy="438150"/>
          </a:xfrm>
          <a:prstGeom xmlns:a="http://schemas.openxmlformats.org/drawingml/2006/main" prst="roundRect">
            <a:avLst>
              <a:gd name="adj" fmla="val 43478"/>
            </a:avLst>
          </a:prstGeom>
          <a:solidFill xmlns:a="http://schemas.openxmlformats.org/drawingml/2006/main">
            <a:srgbClr val="FFFAF0"/>
          </a:solidFill>
          <a:ln xmlns:a="http://schemas.openxmlformats.org/drawingml/2006/main" w="9525">
            <a:solidFill>
              <a:srgbClr val="D7C8B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5D7409-2081-493E-949E-4443770EF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95550"/>
            <a:ext cx="2171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1C201B"/>
                </a:solidFill>
              </a:defRPr>
            </a:pPr>
            <a:r>
              <a:rPr sz="975" b="1">
                <a:solidFill>
                  <a:srgbClr val="1C201B"/>
                </a:solidFill>
              </a:rPr>
              <a:t>One partner bank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0BC4B8-1C37-4A70-83C1-B6456FF05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362200"/>
            <a:ext cx="2428875" cy="438150"/>
          </a:xfrm>
          <a:prstGeom xmlns:a="http://schemas.openxmlformats.org/drawingml/2006/main" prst="roundRect">
            <a:avLst>
              <a:gd name="adj" fmla="val 43478"/>
            </a:avLst>
          </a:prstGeom>
          <a:solidFill xmlns:a="http://schemas.openxmlformats.org/drawingml/2006/main">
            <a:srgbClr val="FFFAF0"/>
          </a:solidFill>
          <a:ln xmlns:a="http://schemas.openxmlformats.org/drawingml/2006/main" w="9525">
            <a:solidFill>
              <a:srgbClr val="D7C8B5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1B8879-95E1-4E7C-8036-5C0EF4B8F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495550"/>
            <a:ext cx="2171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1C201B"/>
                </a:solidFill>
              </a:defRPr>
            </a:pPr>
            <a:r>
              <a:rPr sz="975" b="1">
                <a:solidFill>
                  <a:srgbClr val="1C201B"/>
                </a:solidFill>
              </a:rPr>
              <a:t>One shared opening template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EA2A3F-0C4A-46E3-B9C4-BEAF64AC4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362200"/>
            <a:ext cx="2428875" cy="438150"/>
          </a:xfrm>
          <a:prstGeom xmlns:a="http://schemas.openxmlformats.org/drawingml/2006/main" prst="roundRect">
            <a:avLst>
              <a:gd name="adj" fmla="val 43478"/>
            </a:avLst>
          </a:prstGeom>
          <a:solidFill xmlns:a="http://schemas.openxmlformats.org/drawingml/2006/main">
            <a:srgbClr val="103C24"/>
          </a:solidFill>
          <a:ln xmlns:a="http://schemas.openxmlformats.org/drawingml/2006/main" w="9525">
            <a:solidFill>
              <a:srgbClr val="103C2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DF6F35-4EBD-4875-B796-170BBF425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495550"/>
            <a:ext cx="21717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Java keeps control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7D0032-E8D2-4812-AE45-A1533994C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956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A6FBD7-4C4D-4949-B570-C59CEC029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242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DAYS 0 TO 30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E86CB7-01A7-469C-AF47-AAC322049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C201B"/>
                </a:solidFill>
              </a:defRPr>
            </a:pPr>
            <a:r>
              <a:rPr sz="2175" b="1">
                <a:solidFill>
                  <a:srgbClr val="1C201B"/>
                </a:solidFill>
              </a:rPr>
              <a:t>DESIGN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7EC006-1515-4315-8036-8FA4FCF02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72000"/>
            <a:ext cx="304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Map the journey, milestones, roles, evidence, and bank requirements.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EA472B3-25DF-49EC-AC73-11E4C549F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2956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C34F27-E848-4288-B996-928A15B7C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5242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DAYS 31 TO 60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7A5FCCF-98CF-4634-B02E-BF6BE547B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0576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C201B"/>
                </a:solidFill>
              </a:defRPr>
            </a:pPr>
            <a:r>
              <a:rPr sz="2175" b="1">
                <a:solidFill>
                  <a:srgbClr val="1C201B"/>
                </a:solidFill>
              </a:rPr>
              <a:t>CONFIGURE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33C9CF-ED03-46CE-9C5A-6735051B6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572000"/>
            <a:ext cx="304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Launch the intake, opening workflow, bank workspace, and management view.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62EF5C0-78F5-415B-A4E0-16662127E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2956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854CC30-1A77-4609-8CC3-211135F7F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5242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DAYS 61 TO 90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CF7FDD9-9B0F-4ABC-B2DF-B3241AC6B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0576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175" b="1">
                <a:solidFill>
                  <a:srgbClr val="1C201B"/>
                </a:solidFill>
              </a:defRPr>
            </a:pPr>
            <a:r>
              <a:rPr sz="2175" b="1">
                <a:solidFill>
                  <a:srgbClr val="1C201B"/>
                </a:solidFill>
              </a:rPr>
              <a:t>PROVE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56C46AE-5828-4E5A-8452-2246D4685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572000"/>
            <a:ext cx="304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Run pilot candidates under agreed controls and compare outcomes.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5E91E71-787A-4769-B20F-ABB150673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10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A65D3D"/>
                </a:solidFill>
              </a:defRPr>
            </a:pPr>
            <a:r>
              <a:rPr sz="1050" b="1">
                <a:solidFill>
                  <a:srgbClr val="A65D3D"/>
                </a:solidFill>
              </a:rPr>
              <a:t>MEASURE  handoff time · document rework · applicant clarity · bank review time · time to opening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3319BDE-B955-4578-8AD1-064BC2464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FB91F85-18BF-4BBB-8099-338848FE3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SATYA × HIMALAYAN JAVA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46BEB50-13AE-4A8F-8B71-451EE1190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1258226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26171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1502A1-4BD7-4240-9991-40E8D3B2D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E5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8549BA-D86B-419D-9B4A-CE61E2375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095750"/>
            <a:ext cx="4762500" cy="476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E56A">
              <a:alpha val="6667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f8717215fd4f91"/>
          <a:stretch xmlns:a="http://schemas.openxmlformats.org/drawingml/2006/main"/>
        </p:blipFill>
        <p:spPr>
          <a:xfrm xmlns:a="http://schemas.openxmlformats.org/drawingml/2006/main">
            <a:off x="666750" y="398859"/>
            <a:ext cx="1381125" cy="345281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910567-FE69-4899-8DD2-22F3B91F5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1620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8E56A"/>
                </a:solidFill>
              </a:defRPr>
            </a:pPr>
            <a:r>
              <a:rPr sz="975" b="1">
                <a:solidFill>
                  <a:srgbClr val="B8E56A"/>
                </a:solidFill>
              </a:rPr>
              <a:t>THE DECISION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865C7B-5C1C-4B52-8C9D-D103FE3CF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52600"/>
            <a:ext cx="93345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FFFFFF"/>
                </a:solidFill>
              </a:defRPr>
            </a:pPr>
            <a:r>
              <a:rPr sz="4650" b="1">
                <a:solidFill>
                  <a:srgbClr val="FFFFFF"/>
                </a:solidFill>
              </a:rPr>
              <a:t>One working session can shape a practical pilot.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7053D4-D71C-43BA-B79B-8686B8132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43350"/>
            <a:ext cx="7239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FFFFFF">
                    <a:alpha val="70980"/>
                  </a:srgbClr>
                </a:solidFill>
              </a:defRPr>
            </a:pPr>
            <a:r>
              <a:rPr sz="1650" b="0">
                <a:solidFill>
                  <a:srgbClr val="FFFFFF">
                    <a:alpha val="70980"/>
                  </a:srgbClr>
                </a:solidFill>
              </a:rPr>
              <a:t>Bring the franchise, operations, finance, and partnership leads. We will map the opening journey, agree where Satya can help, and return with a focused pilot design.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19CA4D-B6CA-4CC9-B33D-F9CF51ADD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76850"/>
            <a:ext cx="3905250" cy="552450"/>
          </a:xfrm>
          <a:prstGeom xmlns:a="http://schemas.openxmlformats.org/drawingml/2006/main" prst="roundRect">
            <a:avLst>
              <a:gd name="adj" fmla="val 44828"/>
            </a:avLst>
          </a:prstGeom>
          <a:solidFill xmlns:a="http://schemas.openxmlformats.org/drawingml/2006/main">
            <a:srgbClr val="B8E5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654A51-56AF-4627-BDFA-C602CE5EB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4830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103C24"/>
                </a:solidFill>
              </a:defRPr>
            </a:pPr>
            <a:r>
              <a:rPr sz="1050" b="1">
                <a:solidFill>
                  <a:srgbClr val="103C24"/>
                </a:solidFill>
              </a:rPr>
              <a:t>PROPOSE THE WORKING SESSION  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2676E0-FCD2-4B45-89D1-0E045967F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134100"/>
            <a:ext cx="685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FFFFFF">
                    <a:alpha val="54118"/>
                  </a:srgbClr>
                </a:solidFill>
              </a:defRPr>
            </a:pPr>
            <a:r>
              <a:rPr sz="975" b="1">
                <a:solidFill>
                  <a:srgbClr val="FFFFFF">
                    <a:alpha val="54118"/>
                  </a:srgbClr>
                </a:solidFill>
              </a:rPr>
              <a:t>Roopali Bista  ·  +977 9843419433  ·  www.satyafinancial.com/himalayan-java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DD7441-60F9-4856-A847-D400D0D79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57106704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A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984C2B4-7EF8-4C8B-A7EB-64DC925F5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CECE5D-C7B8-4EA5-8AC0-D091ADD29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91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03C24"/>
                </a:solidFill>
              </a:defRPr>
            </a:pPr>
            <a:r>
              <a:rPr sz="975" b="1">
                <a:solidFill>
                  <a:srgbClr val="103C24"/>
                </a:solidFill>
              </a:rPr>
              <a:t>SATYA FINANCIAL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C075FF-FBDD-46A9-B18B-06FDF13B4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90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F874B"/>
                </a:solidFill>
              </a:defRPr>
            </a:pPr>
            <a:r>
              <a:rPr sz="975" b="1">
                <a:solidFill>
                  <a:srgbClr val="2F874B"/>
                </a:solidFill>
              </a:rPr>
              <a:t>A STRONG FOUNDATION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0257CD-6F86-4AB5-9B5D-5130777A6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52550"/>
            <a:ext cx="7239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C201B"/>
                </a:solidFill>
              </a:defRPr>
            </a:pPr>
            <a:r>
              <a:rPr sz="3600" b="1">
                <a:solidFill>
                  <a:srgbClr val="1C201B"/>
                </a:solidFill>
              </a:rPr>
              <a:t>The model is proven.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1C201B"/>
                </a:solidFill>
              </a:defRPr>
            </a:pPr>
            <a:r>
              <a:rPr sz="3600" b="1">
                <a:solidFill>
                  <a:srgbClr val="1C201B"/>
                </a:solidFill>
              </a:rPr>
              <a:t>Satya can help each opening move faster.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6C5196-0566-4861-A51C-8A9961C0E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52750"/>
            <a:ext cx="219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79BDFA-CF62-494B-B5E2-B09912880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A01A4F-18D7-49EF-B4E7-428B01870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9092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C201B"/>
                </a:solidFill>
              </a:defRPr>
            </a:pPr>
            <a:r>
              <a:rPr sz="1275" b="1">
                <a:solidFill>
                  <a:srgbClr val="1C201B"/>
                </a:solidFill>
              </a:rPr>
              <a:t>BRAND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25E67C-9505-4BC9-A8E7-9D2E49C6C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8145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Category-defining Nepali coffee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brand built since 1999.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385A3B-FEBF-43A2-9C7B-89344FE11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952750"/>
            <a:ext cx="219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018688D-5778-46A6-B536-579873556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1432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5D89F2-59DB-48E8-8D72-F0A3AE4A7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59092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C201B"/>
                </a:solidFill>
              </a:defRPr>
            </a:pPr>
            <a:r>
              <a:rPr sz="1275" b="1">
                <a:solidFill>
                  <a:srgbClr val="1C201B"/>
                </a:solidFill>
              </a:rPr>
              <a:t>FORMAT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CC4C06-C480-4E4A-8560-7D26A448B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98145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An Express model advertised at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NPR 35 lakh.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0B0756B-BE66-4F04-8C0B-100A64C83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952750"/>
            <a:ext cx="2190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AD5FA6D-B023-4C4D-845F-5578EBAF7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143250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E3A18A-9E40-4D62-8604-6A8B1A799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590925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C201B"/>
                </a:solidFill>
              </a:defRPr>
            </a:pPr>
            <a:r>
              <a:rPr sz="1275" b="1">
                <a:solidFill>
                  <a:srgbClr val="1C201B"/>
                </a:solidFill>
              </a:rPr>
              <a:t>ENABLEMENT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1624C63-88C6-45F8-8914-20B459007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98145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Training, staffing, layout, and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operational support.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D93FFB-E2D1-48E4-85B7-75B524293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914400"/>
            <a:ext cx="2857500" cy="476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103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92B869-010E-4988-BA98-F41F022CF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2954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B8E56A"/>
                </a:solidFill>
              </a:defRPr>
            </a:pPr>
            <a:r>
              <a:rPr sz="900" b="1">
                <a:solidFill>
                  <a:srgbClr val="B8E56A"/>
                </a:solidFill>
              </a:rPr>
              <a:t>WHERE SATYA HELPS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84FFDF-B276-4C2D-B3AC-5BB8CE343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94310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One shared path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B5E2349-E5B8-4F5E-90BA-C94248A4D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600325"/>
            <a:ext cx="2095500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to coordinate the applicant, franchise team, suppliers, optional finance partners, and opening milestones.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E2EF1BB-23B8-4C2C-AABB-6B9E816B2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810125"/>
            <a:ext cx="2095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FFFFFF">
                    <a:alpha val="60392"/>
                  </a:srgbClr>
                </a:solidFill>
              </a:defRPr>
            </a:pPr>
            <a:r>
              <a:rPr sz="1050" b="0">
                <a:solidFill>
                  <a:srgbClr val="FFFFFF">
                    <a:alpha val="60392"/>
                  </a:srgbClr>
                </a:solidFill>
              </a:rPr>
              <a:t>84 locations reported in 2025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C3886A1-461C-461D-813E-FED56C580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9C55866-A21E-45BF-BA9F-075235155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SATYA × HIMALAYAN JAVA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51D1DEF-89EE-44DF-A59F-696600D94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92665125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03C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b277d91f744312"/>
          <a:stretch xmlns:a="http://schemas.openxmlformats.org/drawingml/2006/main"/>
        </p:blipFill>
        <p:spPr>
          <a:xfrm xmlns:a="http://schemas.openxmlformats.org/drawingml/2006/main">
            <a:off x="666750" y="398859"/>
            <a:ext cx="1381125" cy="345281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8CDBC5-DBAA-4D5D-98A7-8AE78657D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96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8E56A"/>
                </a:solidFill>
              </a:defRPr>
            </a:pPr>
            <a:r>
              <a:rPr sz="975" b="1">
                <a:solidFill>
                  <a:srgbClr val="B8E56A"/>
                </a:solidFill>
              </a:rPr>
              <a:t>THE COORDINATION OPPORTUNITY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A87EFE-DB52-40BE-BF12-1BBC9505C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9906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A promising operator should have a clear path to a healthy open store.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83B628-54F1-466C-B127-59647A9CD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86100"/>
            <a:ext cx="3190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E4421A-9BE9-4D3F-A29C-F646600DF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861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B8E56A"/>
                </a:solidFill>
              </a:defRPr>
            </a:pPr>
            <a:r>
              <a:rPr sz="825" b="1">
                <a:solidFill>
                  <a:srgbClr val="B8E56A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1312BC-FDD3-4C20-B7BA-20414F13B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719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Operator readiness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56DA1E-725D-4621-80DD-522F1B07C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3000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FFFFFF">
                    <a:alpha val="60000"/>
                  </a:srgbClr>
                </a:solidFill>
              </a:defRPr>
            </a:pPr>
            <a:r>
              <a:rPr sz="1350" b="0">
                <a:solidFill>
                  <a:srgbClr val="FFFFFF">
                    <a:alpha val="60000"/>
                  </a:srgbClr>
                </a:solidFill>
              </a:rPr>
              <a:t>Identity, lease, project plan, budget, and readiness information can be gathered once.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BA885A-7E20-4A3C-90B4-13D397CDB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086100"/>
            <a:ext cx="3190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48A8CB-6BF8-4EE7-B4EE-67991FDC0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2861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B8E56A"/>
                </a:solidFill>
              </a:defRPr>
            </a:pPr>
            <a:r>
              <a:rPr sz="825" b="1">
                <a:solidFill>
                  <a:srgbClr val="B8E56A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BB3026-FC1C-4B7F-ACB5-5F0689C4E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7719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Opening coordination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123F7D1-8596-4BD3-A675-7D6CD5D0D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305300"/>
            <a:ext cx="3000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FFFFFF">
                    <a:alpha val="60000"/>
                  </a:srgbClr>
                </a:solidFill>
              </a:defRPr>
            </a:pPr>
            <a:r>
              <a:rPr sz="1350" b="0">
                <a:solidFill>
                  <a:srgbClr val="FFFFFF">
                    <a:alpha val="60000"/>
                  </a:srgbClr>
                </a:solidFill>
              </a:rPr>
              <a:t>The brand, operator, suppliers, and any chosen bank can work from the same approved plan.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DFE495-FB7E-458A-9A05-31AE6A82F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086100"/>
            <a:ext cx="31908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AD38B24-B3DE-4367-8F75-4D0DA8DFC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2861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B8E56A"/>
                </a:solidFill>
              </a:defRPr>
            </a:pPr>
            <a:r>
              <a:rPr sz="825" b="1">
                <a:solidFill>
                  <a:srgbClr val="B8E56A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752A25-49C7-4EBE-8542-F335F1B38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7719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Early operations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07C001-0BE1-4B3E-96FF-43CA74A6A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305300"/>
            <a:ext cx="3000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FFFFFF">
                    <a:alpha val="60000"/>
                  </a:srgbClr>
                </a:solidFill>
              </a:defRPr>
            </a:pPr>
            <a:r>
              <a:rPr sz="1350" b="0">
                <a:solidFill>
                  <a:srgbClr val="FFFFFF">
                    <a:alpha val="60000"/>
                  </a:srgbClr>
                </a:solidFill>
              </a:rPr>
              <a:t>Opening milestones and the first 90 days can strengthen the playbook for the next outlet.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65E6D7-887F-437A-BA16-5A44F8715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626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451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37F2F68-04BF-444D-8179-F68CBFD10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721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8E56A"/>
                </a:solidFill>
              </a:defRPr>
            </a:pPr>
            <a:r>
              <a:rPr sz="975" b="1">
                <a:solidFill>
                  <a:srgbClr val="B8E56A"/>
                </a:solidFill>
              </a:rPr>
              <a:t>THE OPPORTUNITY IS NOT CAPITAL ALONE.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129C0FE-BCFD-4D77-BB2A-BE00423E1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715000"/>
            <a:ext cx="685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It is a more coordinated franchise journey.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97D88D7-BDE2-4780-8AC4-E577EA9CB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7DCA5EF-D56C-45D9-AE94-BBBB866D5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SATYA × HIMALAYAN JAVA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D91CD05-841A-4A01-8103-6102618F1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8372736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EAD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979ED99-E0DC-4510-B906-1B782E006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325668-3C70-4DE1-91F4-509283960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91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03C24"/>
                </a:solidFill>
              </a:defRPr>
            </a:pPr>
            <a:r>
              <a:rPr sz="975" b="1">
                <a:solidFill>
                  <a:srgbClr val="103C24"/>
                </a:solidFill>
              </a:rPr>
              <a:t>SATYA FINANCIAL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8AE7EB-1552-4914-903D-E52A9E25D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90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F874B"/>
                </a:solidFill>
              </a:defRPr>
            </a:pPr>
            <a:r>
              <a:rPr sz="975" b="1">
                <a:solidFill>
                  <a:srgbClr val="2F874B"/>
                </a:solidFill>
              </a:rPr>
              <a:t>THE SATYA PROPOSITION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3FB7DC-C402-416C-993F-A3234FD2D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52550"/>
            <a:ext cx="9715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C201B"/>
                </a:solidFill>
              </a:defRPr>
            </a:pPr>
            <a:r>
              <a:rPr sz="3600" b="1">
                <a:solidFill>
                  <a:srgbClr val="1C201B"/>
                </a:solidFill>
              </a:rPr>
              <a:t>Give every franchise a guided path from approval to opening.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F41002-6408-406F-A5CA-FC2F82D7A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0"/>
            <a:ext cx="2381250" cy="23812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AF0"/>
          </a:solidFill>
          <a:ln xmlns:a="http://schemas.openxmlformats.org/drawingml/2006/main" w="9525">
            <a:solidFill>
              <a:srgbClr val="D7C8B5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50223E-4330-45E9-A81A-8B9A50422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86100"/>
            <a:ext cx="428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4E1B36F-6A5D-4111-8EBD-705989457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14750"/>
            <a:ext cx="1952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C201B"/>
                </a:solidFill>
              </a:defRPr>
            </a:pPr>
            <a:r>
              <a:rPr sz="1650" b="1">
                <a:solidFill>
                  <a:srgbClr val="1C201B"/>
                </a:solidFill>
              </a:rPr>
              <a:t>PREPARE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73A710-DF2E-44F9-9993-2F3559C8F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719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One consented operator, business, location, lease, budget, and readiness profile.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61A307-A760-4F96-8831-A80D29F79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857500"/>
            <a:ext cx="2381250" cy="23812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103C24"/>
          </a:solidFill>
          <a:ln xmlns:a="http://schemas.openxmlformats.org/drawingml/2006/main" w="9525">
            <a:solidFill>
              <a:srgbClr val="103C24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44674D-0EA9-4CF3-9D16-47FACF907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3086100"/>
            <a:ext cx="428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B8E56A"/>
                </a:solidFill>
              </a:defRPr>
            </a:pPr>
            <a:r>
              <a:rPr sz="825" b="1">
                <a:solidFill>
                  <a:srgbClr val="B8E56A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455894-522B-48ED-8FC2-3634CB1EA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3714750"/>
            <a:ext cx="1952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FACILITATE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8E4197-A62B-4BB9-A700-90B5E5D4C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41719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FFFFFF">
                    <a:alpha val="69020"/>
                  </a:srgbClr>
                </a:solidFill>
              </a:defRPr>
            </a:pPr>
            <a:r>
              <a:rPr sz="1275" b="0">
                <a:solidFill>
                  <a:srgbClr val="FFFFFF">
                    <a:alpha val="69020"/>
                  </a:srgbClr>
                </a:solidFill>
              </a:rPr>
              <a:t>A Java-approved dossier and underwriting workspace help partner banks assess faster.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0C8AA3D-CDC1-4592-9463-84FE84F50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57500"/>
            <a:ext cx="2381250" cy="23812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AF0"/>
          </a:solidFill>
          <a:ln xmlns:a="http://schemas.openxmlformats.org/drawingml/2006/main" w="9525">
            <a:solidFill>
              <a:srgbClr val="D7C8B5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27CAF1-6BB3-4D4C-900F-2B0A6CBA5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086100"/>
            <a:ext cx="428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4F12C6-94EA-4CDD-99D7-EEA66BBA9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714750"/>
            <a:ext cx="1952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C201B"/>
                </a:solidFill>
              </a:defRPr>
            </a:pPr>
            <a:r>
              <a:rPr sz="1650" b="1">
                <a:solidFill>
                  <a:srgbClr val="1C201B"/>
                </a:solidFill>
              </a:rPr>
              <a:t>VERIFY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198D124-12C7-4875-AA49-334EC45A7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1719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Confirm setup, invoice, training, and readiness milestones against the approved plan.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49B7FD-A3E5-4C6B-8FE7-ABE523A5F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857500"/>
            <a:ext cx="2381250" cy="23812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AF0"/>
          </a:solidFill>
          <a:ln xmlns:a="http://schemas.openxmlformats.org/drawingml/2006/main" w="9525">
            <a:solidFill>
              <a:srgbClr val="D7C8B5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7DCDD0D-D8AD-4E71-A9B1-C26034498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3086100"/>
            <a:ext cx="4286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C21C13-5264-42EC-ACF5-A72326FCB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3714750"/>
            <a:ext cx="1952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C201B"/>
                </a:solidFill>
              </a:defRPr>
            </a:pPr>
            <a:r>
              <a:rPr sz="1650" b="1">
                <a:solidFill>
                  <a:srgbClr val="1C201B"/>
                </a:solidFill>
              </a:rPr>
              <a:t>SUPPORT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8AAABFD-9939-4303-89FF-D9D6017F8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41719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Give Java and the operator a shared view through opening and early operations.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4588F19-E7A6-42AD-819C-2F45F1A2F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62600"/>
            <a:ext cx="10858500" cy="514350"/>
          </a:xfrm>
          <a:prstGeom xmlns:a="http://schemas.openxmlformats.org/drawingml/2006/main" prst="roundRect">
            <a:avLst>
              <a:gd name="adj" fmla="val 25926"/>
            </a:avLst>
          </a:prstGeom>
          <a:solidFill xmlns:a="http://schemas.openxmlformats.org/drawingml/2006/main">
            <a:srgbClr val="26171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DA1F191-6BB6-496C-869E-7BD686344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724525"/>
            <a:ext cx="10401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Himalayan Java approves the franchise. Partner banks retain policy, pricing, risk, and approval. Satya facilitates the workflow.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76D259D-6683-4BDF-BCD1-AD17750B9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ADCCC5F-5BC4-435A-81C3-3B60A87F4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SATYA × HIMALAYAN JAVA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BB6D8AF-B64A-4EBB-B410-C68A1261F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12302381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A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DD000F8-0781-4D96-96BB-58B3369A2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B6694E-AFFC-4F0B-8916-5866F89A0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91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03C24"/>
                </a:solidFill>
              </a:defRPr>
            </a:pPr>
            <a:r>
              <a:rPr sz="975" b="1">
                <a:solidFill>
                  <a:srgbClr val="103C24"/>
                </a:solidFill>
              </a:rPr>
              <a:t>SATYA FINANCIAL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F765C8-EABD-4171-8B60-16C2B6DBA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90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F874B"/>
                </a:solidFill>
              </a:defRPr>
            </a:pPr>
            <a:r>
              <a:rPr sz="975" b="1">
                <a:solidFill>
                  <a:srgbClr val="2F874B"/>
                </a:solidFill>
              </a:rPr>
              <a:t>ONE CONNECTED JOURNEY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3A4753-2EED-4002-A12B-17CDD2B74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52550"/>
            <a:ext cx="9334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C201B"/>
                </a:solidFill>
              </a:defRPr>
            </a:pPr>
            <a:r>
              <a:rPr sz="3450" b="1">
                <a:solidFill>
                  <a:srgbClr val="1C201B"/>
                </a:solidFill>
              </a:rPr>
              <a:t>Connect each handoff in one verified opening journey.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BFF189-4397-450B-8509-FC70CD136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1695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4BC49F-109F-4CF5-A053-B4594A7C6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5D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911C1D-CF6F-4624-BF41-A69871925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67050"/>
            <a:ext cx="2476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BB0511-0446-4061-9CF6-223D3EE40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62350"/>
            <a:ext cx="171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C201B"/>
                </a:solidFill>
              </a:defRPr>
            </a:pPr>
            <a:r>
              <a:rPr sz="1575" b="1">
                <a:solidFill>
                  <a:srgbClr val="1C201B"/>
                </a:solidFill>
              </a:rPr>
              <a:t>Candidate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07BADD-95B9-4C0E-A2A4-71938E406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2990850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A65D3D"/>
                </a:solidFill>
              </a:defRPr>
            </a:pPr>
            <a:r>
              <a:rPr sz="1650" b="1">
                <a:solidFill>
                  <a:srgbClr val="A65D3D"/>
                </a:solidFill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CFB16B-878B-4BF8-96BE-EB69717D0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3143250"/>
            <a:ext cx="1695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4B5BDF-8877-4696-B8DB-CA81376F6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5D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CEC423-6380-48C7-99E9-19516EA00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067050"/>
            <a:ext cx="2476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C1E0DB-FB79-4C6A-A006-DE9D86ACD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3562350"/>
            <a:ext cx="171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C201B"/>
                </a:solidFill>
              </a:defRPr>
            </a:pPr>
            <a:r>
              <a:rPr sz="1575" b="1">
                <a:solidFill>
                  <a:srgbClr val="1C201B"/>
                </a:solidFill>
              </a:rPr>
              <a:t>Franchise approval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F57B95-390E-43B9-BEE6-BCBC99F53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90850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A65D3D"/>
                </a:solidFill>
              </a:defRPr>
            </a:pPr>
            <a:r>
              <a:rPr sz="1650" b="1">
                <a:solidFill>
                  <a:srgbClr val="A65D3D"/>
                </a:solidFill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D5ECDC-EEF5-40EB-8ADD-8DC8E96C0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143250"/>
            <a:ext cx="1695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F74794-4068-40A5-8BA2-5C05887D6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5D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3894304-1622-4B6C-ABF5-B436C7FAA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3067050"/>
            <a:ext cx="2476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1A26F88-0E78-4E54-94CA-47AA63107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562350"/>
            <a:ext cx="171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C201B"/>
                </a:solidFill>
              </a:defRPr>
            </a:pPr>
            <a:r>
              <a:rPr sz="1575" b="1">
                <a:solidFill>
                  <a:srgbClr val="1C201B"/>
                </a:solidFill>
              </a:rPr>
              <a:t>Finance choice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76BB06-A6B4-40D9-856A-6BA7D8FA4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2990850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A65D3D"/>
                </a:solidFill>
              </a:defRPr>
            </a:pPr>
            <a:r>
              <a:rPr sz="1650" b="1">
                <a:solidFill>
                  <a:srgbClr val="A65D3D"/>
                </a:solidFill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CD97DDB-BE3E-4D2F-A740-7DF57F455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8975" y="3143250"/>
            <a:ext cx="1695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EE51E24-A0FA-4DF9-90FB-D6576E9F4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8975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65D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A4F5F34-4B6C-4E08-9C42-C377F7346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8025" y="3067050"/>
            <a:ext cx="2476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9DDE413-7CA8-40C2-8948-963CAAA0D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8975" y="3562350"/>
            <a:ext cx="171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C201B"/>
                </a:solidFill>
              </a:defRPr>
            </a:pPr>
            <a:r>
              <a:rPr sz="1575" b="1">
                <a:solidFill>
                  <a:srgbClr val="1C201B"/>
                </a:solidFill>
              </a:rPr>
              <a:t>Guided setup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F6C6D58-AAFC-4A95-BF77-AAF54DB72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990850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A65D3D"/>
                </a:solidFill>
              </a:defRPr>
            </a:pPr>
            <a:r>
              <a:rPr sz="1650" b="1">
                <a:solidFill>
                  <a:srgbClr val="A65D3D"/>
                </a:solidFill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C7C3256-0D8D-4A6C-8CF3-CD48819E3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3143250"/>
            <a:ext cx="16954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4F88DE0-343D-4982-8136-B924F8DC6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9908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534FE5A-0A70-463A-9E5D-BEDBB5123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067050"/>
            <a:ext cx="247650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865A92C-0D47-4E6F-804E-ACDFC0152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3562350"/>
            <a:ext cx="171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C201B"/>
                </a:solidFill>
              </a:defRPr>
            </a:pPr>
            <a:r>
              <a:rPr sz="1575" b="1">
                <a:solidFill>
                  <a:srgbClr val="1C201B"/>
                </a:solidFill>
              </a:rPr>
              <a:t>Confident opening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2CDC22C-623F-4384-A396-AE693E35A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52950"/>
            <a:ext cx="5191125" cy="1238250"/>
          </a:xfrm>
          <a:prstGeom xmlns:a="http://schemas.openxmlformats.org/drawingml/2006/main" prst="roundRect">
            <a:avLst>
              <a:gd name="adj" fmla="val 13846"/>
            </a:avLst>
          </a:prstGeom>
          <a:solidFill xmlns:a="http://schemas.openxmlformats.org/drawingml/2006/main">
            <a:srgbClr val="F3EA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655AFA2-38C9-4E49-8B1A-A9D0695E3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78155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A65D3D"/>
                </a:solidFill>
              </a:defRPr>
            </a:pPr>
            <a:r>
              <a:rPr sz="900" b="1">
                <a:solidFill>
                  <a:srgbClr val="A65D3D"/>
                </a:solidFill>
              </a:rPr>
              <a:t>ONE EVIDENCE SPINE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61BD8C9-FC89-4E33-A1F0-99F1F52D9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4667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C201B"/>
                </a:solidFill>
              </a:defRPr>
            </a:pPr>
            <a:r>
              <a:rPr sz="1275" b="1">
                <a:solidFill>
                  <a:srgbClr val="1C201B"/>
                </a:solidFill>
              </a:rPr>
              <a:t>Identity, business, lease, budget, supplier, milestone, and operating evidence stay source-linked and current.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35D9B41-760C-4C28-8143-B3C0D11DC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552950"/>
            <a:ext cx="5191125" cy="1238250"/>
          </a:xfrm>
          <a:prstGeom xmlns:a="http://schemas.openxmlformats.org/drawingml/2006/main" prst="roundRect">
            <a:avLst>
              <a:gd name="adj" fmla="val 13846"/>
            </a:avLst>
          </a:prstGeom>
          <a:solidFill xmlns:a="http://schemas.openxmlformats.org/drawingml/2006/main">
            <a:srgbClr val="103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7B9F25B-F1F7-4C87-8DF9-5D96D0431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478155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B8E56A"/>
                </a:solidFill>
              </a:defRPr>
            </a:pPr>
            <a:r>
              <a:rPr sz="900" b="1">
                <a:solidFill>
                  <a:srgbClr val="B8E56A"/>
                </a:solidFill>
              </a:rPr>
              <a:t>ONE PERMISSION MODEL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CEF79A5-3A3F-491F-BD0A-7C5B7D8AC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62725" y="5143500"/>
            <a:ext cx="4667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Each party sees only what it needs for its exact role, purpose, and decision.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2A54AA9-BAF4-4858-9020-01A8FE936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E84CDA0-4A4B-4786-87B3-8ACD4D97E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SATYA × HIMALAYAN JAVA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342CDCB-EE28-4514-8B2B-083D04314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80000101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E8E1D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7C47D01-4E28-47F3-9AE9-DF074966E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558DFB-F9F3-483B-BB9A-21A90DA85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91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03C24"/>
                </a:solidFill>
              </a:defRPr>
            </a:pPr>
            <a:r>
              <a:rPr sz="975" b="1">
                <a:solidFill>
                  <a:srgbClr val="103C24"/>
                </a:solidFill>
              </a:rPr>
              <a:t>SATYA FINANCIAL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D64D8A-4A19-4C7D-8930-307639737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90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F874B"/>
                </a:solidFill>
              </a:defRPr>
            </a:pPr>
            <a:r>
              <a:rPr sz="975" b="1">
                <a:solidFill>
                  <a:srgbClr val="2F874B"/>
                </a:solidFill>
              </a:rPr>
              <a:t>VALUE FOR THE WHOLE NETWORK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95826C-6ACE-4AEC-93C8-2F0EFB901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52550"/>
            <a:ext cx="857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C201B"/>
                </a:solidFill>
              </a:defRPr>
            </a:pPr>
            <a:r>
              <a:rPr sz="3600" b="1">
                <a:solidFill>
                  <a:srgbClr val="1C201B"/>
                </a:solidFill>
              </a:rPr>
              <a:t>A smoother opening journey creates value for every stakeholder.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84ACC9-288E-4AB7-AE85-694DE221C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24150"/>
            <a:ext cx="238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E5E659-9035-4FD9-9B89-E42A3882B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52750"/>
            <a:ext cx="228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HIMALAYAN JAVA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37CB5D-964E-4FF0-A764-5C616FD9E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00450"/>
            <a:ext cx="228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C201B"/>
                </a:solidFill>
              </a:defRPr>
            </a:pPr>
            <a:r>
              <a:rPr sz="1875" b="1">
                <a:solidFill>
                  <a:srgbClr val="1C201B"/>
                </a:solidFill>
              </a:rPr>
              <a:t>Faster, consistent openings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2CA62A-3F1A-4720-A104-5B03E04C9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91050"/>
            <a:ext cx="2238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Coordinate handoffs, protect standards, and learn across each new outlet.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F07B92-8E45-442E-820F-1A549DC8D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724150"/>
            <a:ext cx="238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E7B67C-C05E-4EC9-8ABA-90ABAA83F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952750"/>
            <a:ext cx="228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PARTNER BANKS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79B878-CF06-4A48-B4DB-E0D1FF7C8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600450"/>
            <a:ext cx="228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C201B"/>
                </a:solidFill>
              </a:defRPr>
            </a:pPr>
            <a:r>
              <a:rPr sz="1875" b="1">
                <a:solidFill>
                  <a:srgbClr val="1C201B"/>
                </a:solidFill>
              </a:rPr>
              <a:t>Faster underwriting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891BA9-76DE-4258-955A-546270C96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4591050"/>
            <a:ext cx="2238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Structured evidence, clear risk flags, and review tools reduce rework.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D8EDB8-D24B-491C-B0C0-2069CD6F9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24150"/>
            <a:ext cx="238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89B9CC-4E2E-47FA-9C2A-E425CF001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52750"/>
            <a:ext cx="228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FRANCHISEES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77080E-F578-4187-B47F-3BE58CA00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00450"/>
            <a:ext cx="228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C201B"/>
                </a:solidFill>
              </a:defRPr>
            </a:pPr>
            <a:r>
              <a:rPr sz="1875" b="1">
                <a:solidFill>
                  <a:srgbClr val="1C201B"/>
                </a:solidFill>
              </a:rPr>
              <a:t>A guided launch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4E86B6-B770-4360-BDF8-1B2174338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91050"/>
            <a:ext cx="2238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Understand requirements, finance choices, milestones, and next actions.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D7B29BC-93E7-4381-9F45-4431BB7D8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724150"/>
            <a:ext cx="2381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3A7FEC5-A67A-4504-9A3A-8C808EA39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952750"/>
            <a:ext cx="228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INVESTORS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235779A-BD49-4DFE-A7D1-AE5C1D6A2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00450"/>
            <a:ext cx="228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C201B"/>
                </a:solidFill>
              </a:defRPr>
            </a:pPr>
            <a:r>
              <a:rPr sz="1875" b="1">
                <a:solidFill>
                  <a:srgbClr val="1C201B"/>
                </a:solidFill>
              </a:rPr>
              <a:t>A repeatable model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1AEBB14-C1C4-495B-8412-E955C5339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591050"/>
            <a:ext cx="223837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70675E"/>
                </a:solidFill>
              </a:defRPr>
            </a:pPr>
            <a:r>
              <a:rPr sz="1275" b="0">
                <a:solidFill>
                  <a:srgbClr val="70675E"/>
                </a:solidFill>
              </a:rPr>
              <a:t>A consistent path to opening improves planning, learning, and enterprise value.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10EF757-2953-4F68-8BAC-1DB770824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95950"/>
            <a:ext cx="10858500" cy="400050"/>
          </a:xfrm>
          <a:prstGeom xmlns:a="http://schemas.openxmlformats.org/drawingml/2006/main" prst="roundRect">
            <a:avLst>
              <a:gd name="adj" fmla="val 23810"/>
            </a:avLst>
          </a:prstGeom>
          <a:solidFill xmlns:a="http://schemas.openxmlformats.org/drawingml/2006/main">
            <a:srgbClr val="B8E5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CC0A482-FEAB-4D52-8258-1E37DB8D2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810250"/>
            <a:ext cx="1047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C24"/>
                </a:solidFill>
              </a:defRPr>
            </a:pPr>
            <a:r>
              <a:rPr sz="1125" b="1">
                <a:solidFill>
                  <a:srgbClr val="103C24"/>
                </a:solidFill>
              </a:rPr>
              <a:t>More consistent openings, with Himalayan Java in control at every step.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701AF77-F1CC-4FDB-BA8D-49F242430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6AF7B1D-58A4-4374-9562-5C280153E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SATYA × HIMALAYAN JAVA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83291FD-1823-4597-B261-1C6F0E650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92080364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A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393FE3F-33F7-438D-A05B-74537F379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906B9D-57CA-46DB-9CA2-C64755D94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91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03C24"/>
                </a:solidFill>
              </a:defRPr>
            </a:pPr>
            <a:r>
              <a:rPr sz="975" b="1">
                <a:solidFill>
                  <a:srgbClr val="103C24"/>
                </a:solidFill>
              </a:rPr>
              <a:t>SATYA FINANCIAL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B8BCA4-7AB2-41EF-B46A-D50356C8A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90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F874B"/>
                </a:solidFill>
              </a:defRPr>
            </a:pPr>
            <a:r>
              <a:rPr sz="975" b="1">
                <a:solidFill>
                  <a:srgbClr val="2F874B"/>
                </a:solidFill>
              </a:rPr>
              <a:t>FASTER FINANCE, WHEN USEFUL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1D6151-0067-4D6A-A01C-C578D2D56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52550"/>
            <a:ext cx="6667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C201B"/>
                </a:solidFill>
              </a:defRPr>
            </a:pPr>
            <a:r>
              <a:rPr sz="3450" b="1">
                <a:solidFill>
                  <a:srgbClr val="1C201B"/>
                </a:solidFill>
              </a:rPr>
              <a:t>Faster applications.</a:t>
            </a:r>
          </a:p>
          <a:p xmlns:a="http://schemas.openxmlformats.org/drawingml/2006/main">
            <a:pPr algn="l">
              <a:buNone/>
              <a:defRPr sz="3450" b="1">
                <a:solidFill>
                  <a:srgbClr val="1C201B"/>
                </a:solidFill>
              </a:defRPr>
            </a:pPr>
            <a:r>
              <a:rPr sz="3450" b="1">
                <a:solidFill>
                  <a:srgbClr val="1C201B"/>
                </a:solidFill>
              </a:rPr>
              <a:t>Faster bank review.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EE9B4F-FD71-4C70-A74A-69E0D991A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43200"/>
            <a:ext cx="4000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A65D3D"/>
                </a:solidFill>
              </a:defRPr>
            </a:pPr>
            <a:r>
              <a:rPr sz="1650" b="1">
                <a:solidFill>
                  <a:srgbClr val="A65D3D"/>
                </a:solidFill>
              </a:rPr>
              <a:t>Satya facilitates the application and underwriting workflow.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1593CF-7098-4E01-9EED-F44C51F7B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3905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70675E"/>
                </a:solidFill>
              </a:defRPr>
            </a:pPr>
            <a:r>
              <a:rPr sz="1425" b="0">
                <a:solidFill>
                  <a:srgbClr val="70675E"/>
                </a:solidFill>
              </a:rPr>
              <a:t>Partner banks retain the risk and every lending decision.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3D4F60-3B17-4F34-A709-5774C2BFF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019300"/>
            <a:ext cx="5715000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F3EA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D4091A-8F62-47F4-8BDD-C75A443F1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2479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A65D3D"/>
                </a:solidFill>
              </a:defRPr>
            </a:pPr>
            <a:r>
              <a:rPr sz="750" b="1">
                <a:solidFill>
                  <a:srgbClr val="A65D3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74FF27-1F80-406B-8D7A-2BC07B95F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907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C201B"/>
                </a:solidFill>
              </a:defRPr>
            </a:pPr>
            <a:r>
              <a:rPr sz="1500" b="1">
                <a:solidFill>
                  <a:srgbClr val="1C201B"/>
                </a:solidFill>
              </a:rPr>
              <a:t>Apply once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C832D23-E670-4323-9DA3-343735EA9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228850"/>
            <a:ext cx="2333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70675E"/>
                </a:solidFill>
              </a:defRPr>
            </a:pPr>
            <a:r>
              <a:rPr sz="1125" b="0">
                <a:solidFill>
                  <a:srgbClr val="70675E"/>
                </a:solidFill>
              </a:rPr>
              <a:t>Business, lease, budget, and project evidence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C261C21-272F-4FA0-B645-C8A16444D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2895600"/>
            <a:ext cx="5543550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A65D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A830A07-086D-46A6-92F5-BC80104E5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31242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B8E56A"/>
                </a:solidFill>
              </a:defRPr>
            </a:pPr>
            <a:r>
              <a:rPr sz="750" b="1">
                <a:solidFill>
                  <a:srgbClr val="B8E56A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EDD3A58-AACC-410B-9F8A-EB1E2D5B2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0670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Java validates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862AC7-CBF2-40D7-AA9B-529BBADDA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3105150"/>
            <a:ext cx="2333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FFFFFF">
                    <a:alpha val="69020"/>
                  </a:srgbClr>
                </a:solidFill>
              </a:defRPr>
            </a:pPr>
            <a:r>
              <a:rPr sz="1125" b="0">
                <a:solidFill>
                  <a:srgbClr val="FFFFFF">
                    <a:alpha val="69020"/>
                  </a:srgbClr>
                </a:solidFill>
              </a:rPr>
              <a:t>Approved format, scope, and readiness plan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916570-12F5-4837-8F1E-ADD3DE412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771900"/>
            <a:ext cx="5372100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5B2D1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5104B5-C09F-4D09-811C-2D6BEADFA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0005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B8E56A"/>
                </a:solidFill>
              </a:defRPr>
            </a:pPr>
            <a:r>
              <a:rPr sz="750" b="1">
                <a:solidFill>
                  <a:srgbClr val="B8E56A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134AAE0-B6B6-4043-B156-D3515FD53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9433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Bank assesses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588751A-EC27-4AE5-8114-680E0BF6B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3981450"/>
            <a:ext cx="2333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FFFFFF">
                    <a:alpha val="69020"/>
                  </a:srgbClr>
                </a:solidFill>
              </a:defRPr>
            </a:pPr>
            <a:r>
              <a:rPr sz="1125" b="0">
                <a:solidFill>
                  <a:srgbClr val="FFFFFF">
                    <a:alpha val="69020"/>
                  </a:srgbClr>
                </a:solidFill>
              </a:rPr>
              <a:t>Structured evidence and review tools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2210A6-A12A-42B0-AD8C-075CCE31E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648200"/>
            <a:ext cx="5200650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103C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BA26E8B-2C6B-494F-B51A-565D32EBD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876800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B8E56A"/>
                </a:solidFill>
              </a:defRPr>
            </a:pPr>
            <a:r>
              <a:rPr sz="750" b="1">
                <a:solidFill>
                  <a:srgbClr val="B8E56A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CE7AF3D-F010-4047-9D62-11F884BBF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8196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Bank decides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37B5398-177A-4EB4-9C4E-467059794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4857750"/>
            <a:ext cx="2333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FFFFFF">
                    <a:alpha val="69020"/>
                  </a:srgbClr>
                </a:solidFill>
              </a:defRPr>
            </a:pPr>
            <a:r>
              <a:rPr sz="1125" b="0">
                <a:solidFill>
                  <a:srgbClr val="FFFFFF">
                    <a:alpha val="69020"/>
                  </a:srgbClr>
                </a:solidFill>
              </a:rPr>
              <a:t>Policy, pricing, approval, and disbursement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933728-6BF4-4AC4-9C2B-12BBC4DE0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9A151E8-6504-4554-A170-9432BF56F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SATYA × HIMALAYAN JAVA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29B4D75-3257-42F2-8806-B12B015A6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64221336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03C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e3a625525f42d4"/>
          <a:stretch xmlns:a="http://schemas.openxmlformats.org/drawingml/2006/main"/>
        </p:blipFill>
        <p:spPr>
          <a:xfrm xmlns:a="http://schemas.openxmlformats.org/drawingml/2006/main">
            <a:off x="666750" y="398859"/>
            <a:ext cx="1381125" cy="345281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92919A-6F88-4D6A-8380-2E9234A76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96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8E56A"/>
                </a:solidFill>
              </a:defRPr>
            </a:pPr>
            <a:r>
              <a:rPr sz="975" b="1">
                <a:solidFill>
                  <a:srgbClr val="B8E56A"/>
                </a:solidFill>
              </a:rPr>
              <a:t>THE OPERATING ADVANTAGE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EE2756-7EE6-45E1-990E-754B59E48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9525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Each opening can make the next one easier.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52B561-6FDC-4F2C-BB47-0FAB8652C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0"/>
            <a:ext cx="4762500" cy="2857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>
              <a:alpha val="5098"/>
            </a:srgbClr>
          </a:solidFill>
          <a:ln xmlns:a="http://schemas.openxmlformats.org/drawingml/2006/main" w="9525">
            <a:solidFill>
              <a:srgbClr val="FFFFFF">
                <a:alpha val="1451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BB4872-7792-4D68-8F93-44E80BE5B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29000"/>
            <a:ext cx="1809750" cy="1809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E56A">
              <a:alpha val="9412"/>
            </a:srgbClr>
          </a:solidFill>
          <a:ln xmlns:a="http://schemas.openxmlformats.org/drawingml/2006/main" w="9525">
            <a:solidFill>
              <a:srgbClr val="B8E56A">
                <a:alpha val="33333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191FB8-36D6-4235-B857-3A024DA31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924300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B8E56A"/>
                </a:solidFill>
              </a:defRPr>
            </a:pPr>
            <a:r>
              <a:rPr sz="975" b="1">
                <a:solidFill>
                  <a:srgbClr val="B8E56A"/>
                </a:solidFill>
              </a:rPr>
              <a:t>OUTLET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971964-C0FF-47DF-89FE-E1679BEE8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4815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opening record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4EA7F1-4CDB-4067-9452-6B3F2DA40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105150"/>
            <a:ext cx="228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B8E56A"/>
                </a:solidFill>
              </a:defRPr>
            </a:pPr>
            <a:r>
              <a:rPr sz="1050" b="1">
                <a:solidFill>
                  <a:srgbClr val="B8E56A"/>
                </a:solidFill>
              </a:rPr>
              <a:t>✓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F6FC2C-5E40-4635-99EA-0F6C0CF24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10515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Approval time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427CF3-282F-48F4-A5CD-DB64ABB4B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514725"/>
            <a:ext cx="228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B8E56A"/>
                </a:solidFill>
              </a:defRPr>
            </a:pPr>
            <a:r>
              <a:rPr sz="1050" b="1">
                <a:solidFill>
                  <a:srgbClr val="B8E56A"/>
                </a:solidFill>
              </a:rPr>
              <a:t>✓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1FF28A-A77F-47D4-BBBB-B01944BB7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14725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Milestones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E4CD7B-181D-4CBA-BA69-839C11B84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924300"/>
            <a:ext cx="228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B8E56A"/>
                </a:solidFill>
              </a:defRPr>
            </a:pPr>
            <a:r>
              <a:rPr sz="1050" b="1">
                <a:solidFill>
                  <a:srgbClr val="B8E56A"/>
                </a:solidFill>
              </a:rPr>
              <a:t>✓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93C8E3-373B-4B0E-A416-47EEEF015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92430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Supplier cycle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173FF2-7864-49EE-9A73-2FB5B91D0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333875"/>
            <a:ext cx="228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B8E56A"/>
                </a:solidFill>
              </a:defRPr>
            </a:pPr>
            <a:r>
              <a:rPr sz="1050" b="1">
                <a:solidFill>
                  <a:srgbClr val="B8E56A"/>
                </a:solidFill>
              </a:rPr>
              <a:t>✓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AF32C2-CDD4-4A6C-8D8E-A917BF662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333875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Launch readiness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B6A6688-DB36-4B7E-A002-161976F86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743450"/>
            <a:ext cx="228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B8E56A"/>
                </a:solidFill>
              </a:defRPr>
            </a:pPr>
            <a:r>
              <a:rPr sz="1050" b="1">
                <a:solidFill>
                  <a:srgbClr val="B8E56A"/>
                </a:solidFill>
              </a:rPr>
              <a:t>✓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ECC0FA-3231-40F8-8F1F-71C6AA253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743450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First 90 days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0B8D4A-EEB8-48DA-836A-1504240BF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153025"/>
            <a:ext cx="228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B8E56A"/>
                </a:solidFill>
              </a:defRPr>
            </a:pPr>
            <a:r>
              <a:rPr sz="1050" b="1">
                <a:solidFill>
                  <a:srgbClr val="B8E56A"/>
                </a:solidFill>
              </a:rPr>
              <a:t>✓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E94988-F332-411A-B995-079456F82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153025"/>
            <a:ext cx="142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Support needs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3D56CD7-0B1F-459D-BAE7-C1031C04B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9337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B8E56A"/>
                </a:solidFill>
              </a:defRPr>
            </a:pPr>
            <a:r>
              <a:rPr sz="900" b="1">
                <a:solidFill>
                  <a:srgbClr val="B8E56A"/>
                </a:solidFill>
              </a:rPr>
              <a:t>EACH OPENING IMPROVES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FE535FA-9E25-4A09-B59A-22E98EFCC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099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5686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5F221B4-B3B8-407D-9EA0-3A3C4AC9E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524250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Operator and site selection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8749825-6EC4-4DF1-A1E9-57F83C094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5762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5686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5E1766E-0BFE-4CE7-A11A-3338A95F9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971925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Setup timelines and budgets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7F6F1F8-D2C0-4E2B-94FB-E3F8F8450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3053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5686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1532E76-FF8F-4DC4-B51D-34710DB4F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19600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Supplier coordination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7C2375C-AADA-4105-A3FC-C5E9EBB3B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5297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5686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6E18E1E-3EAD-41E3-9B92-51D4E1088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867275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Training and launch support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B06A864-F2C5-41FF-812F-9617C55E3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2006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5686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C019CF1-202F-43A8-855E-B0D05282A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314950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Early issue resolution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9020588-5985-40AC-9E7D-E265DBF24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7912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B8E56A"/>
                </a:solidFill>
              </a:defRPr>
            </a:pPr>
            <a:r>
              <a:rPr sz="1125" b="1">
                <a:solidFill>
                  <a:srgbClr val="B8E56A"/>
                </a:solidFill>
              </a:rPr>
              <a:t>Every signal traces back to permitted evidence.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9E7BA3A-9171-4629-A5E4-6AADA34BA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6BBBC07-D0D1-4530-8043-6367036F0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SATYA × HIMALAYAN JAVA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FBD0143-0269-4A32-A59F-96CF8BFD5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82771339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E8E1D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A74A5AD-8062-4740-8A45-C4A03C0D8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874B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0EA8C22-F421-4906-8D89-CA23ECC1A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191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03C24"/>
                </a:solidFill>
              </a:defRPr>
            </a:pPr>
            <a:r>
              <a:rPr sz="975" b="1">
                <a:solidFill>
                  <a:srgbClr val="103C24"/>
                </a:solidFill>
              </a:rPr>
              <a:t>SATYA FINANCIAL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6810A8-D1BB-4EFF-BDC9-CA93E4209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990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F874B"/>
                </a:solidFill>
              </a:defRPr>
            </a:pPr>
            <a:r>
              <a:rPr sz="975" b="1">
                <a:solidFill>
                  <a:srgbClr val="2F874B"/>
                </a:solidFill>
              </a:rPr>
              <a:t>A SECOND NETWORK OPPORTUNITY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15E4A1-622E-4318-9E98-E9D84E484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52550"/>
            <a:ext cx="10668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3225" b="1">
                <a:solidFill>
                  <a:srgbClr val="1C201B"/>
                </a:solidFill>
              </a:defRPr>
            </a:pPr>
            <a:r>
              <a:rPr sz="3225" b="1">
                <a:solidFill>
                  <a:srgbClr val="1C201B"/>
                </a:solidFill>
              </a:rPr>
              <a:t>Himalayan Java × the Yango and 1M Fleet network × Satya.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A9F2D7A-D330-43DC-BBD6-81D0B4F32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70675E"/>
                </a:solidFill>
              </a:defRPr>
            </a:pPr>
            <a:r>
              <a:rPr sz="1425" b="0">
                <a:solidFill>
                  <a:srgbClr val="70675E"/>
                </a:solidFill>
              </a:rPr>
              <a:t>Yango brings market reach. 1M Fleets manages the operating layer. Satya clears and reports the Java benefit.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FF4A88-769C-407A-9287-5608E3BE3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2381250" cy="23812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AF0"/>
          </a:solidFill>
          <a:ln xmlns:a="http://schemas.openxmlformats.org/drawingml/2006/main" w="9525">
            <a:solidFill>
              <a:srgbClr val="D7C8B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635F7A-08C8-482A-B7AE-45044134F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528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A65D3D"/>
                </a:solidFill>
              </a:defRPr>
            </a:pPr>
            <a:r>
              <a:rPr sz="750" b="1">
                <a:solidFill>
                  <a:srgbClr val="A65D3D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19D5AF-3FD3-404D-8CE7-6C918FAEB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762375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YANGO × 1M FLEETS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D56A2F-728A-4465-8EA9-3EAF79173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C201B"/>
                </a:solidFill>
              </a:defRPr>
            </a:pPr>
            <a:r>
              <a:rPr sz="1725" b="1">
                <a:solidFill>
                  <a:srgbClr val="1C201B"/>
                </a:solidFill>
              </a:rPr>
              <a:t>Sponsor + operate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F447D6-1DF8-48A5-A4CD-D1AD328AF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196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70675E"/>
                </a:solidFill>
              </a:defRPr>
            </a:pPr>
            <a:r>
              <a:rPr sz="1050" b="0">
                <a:solidFill>
                  <a:srgbClr val="70675E"/>
                </a:solidFill>
              </a:rPr>
              <a:t>Yango sponsors demand. 1M manages eligibility, rosters, support, and exceptions.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C5EA6A-5260-46E7-BCFD-E3DF1FCDF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3143250"/>
            <a:ext cx="2381250" cy="23812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103C24"/>
          </a:solidFill>
          <a:ln xmlns:a="http://schemas.openxmlformats.org/drawingml/2006/main" w="9525">
            <a:solidFill>
              <a:srgbClr val="103C2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24C033-8131-4BD7-8A8F-F58BD8664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3528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B8E56A"/>
                </a:solidFill>
              </a:defRPr>
            </a:pPr>
            <a:r>
              <a:rPr sz="750" b="1">
                <a:solidFill>
                  <a:srgbClr val="B8E56A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53DBF6-1EF3-4018-9371-95F0694D9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3762375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B8E56A"/>
                </a:solidFill>
              </a:defRPr>
            </a:pPr>
            <a:r>
              <a:rPr sz="825" b="1">
                <a:solidFill>
                  <a:srgbClr val="B8E56A"/>
                </a:solidFill>
              </a:rPr>
              <a:t>SATYA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11F9AAC-61AE-4581-BDDE-F972532B8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1719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Issue + clear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F082E8-F5C1-4E18-ADA9-FCFD7A0F0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8196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FFFFFF">
                    <a:alpha val="69020"/>
                  </a:srgbClr>
                </a:solidFill>
              </a:defRPr>
            </a:pPr>
            <a:r>
              <a:rPr sz="1050" b="0">
                <a:solidFill>
                  <a:srgbClr val="FFFFFF">
                    <a:alpha val="69020"/>
                  </a:srgbClr>
                </a:solidFill>
              </a:rPr>
              <a:t>Create and reconcile a purpose-bound coffee or amenity benefit against agreed rules.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411B613-E6DD-47D4-9464-B67DDAF55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43250"/>
            <a:ext cx="2381250" cy="23812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AF0"/>
          </a:solidFill>
          <a:ln xmlns:a="http://schemas.openxmlformats.org/drawingml/2006/main" w="9525">
            <a:solidFill>
              <a:srgbClr val="D7C8B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59C44E-DA7B-4735-8BF2-F6F5F4AD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3528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A65D3D"/>
                </a:solidFill>
              </a:defRPr>
            </a:pPr>
            <a:r>
              <a:rPr sz="750" b="1">
                <a:solidFill>
                  <a:srgbClr val="A65D3D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DD77BF-F8B2-4B7F-AEB6-88B2B9808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62375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HIMALAYAN JAVA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F1040A8-D45A-4753-8D40-DB7713384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719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C201B"/>
                </a:solidFill>
              </a:defRPr>
            </a:pPr>
            <a:r>
              <a:rPr sz="1725" b="1">
                <a:solidFill>
                  <a:srgbClr val="1C201B"/>
                </a:solidFill>
              </a:rPr>
              <a:t>Deliver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9A4A60-9AC9-4382-B2A2-878C2655F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8196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70675E"/>
                </a:solidFill>
              </a:defRPr>
            </a:pPr>
            <a:r>
              <a:rPr sz="1050" b="0">
                <a:solidFill>
                  <a:srgbClr val="70675E"/>
                </a:solidFill>
              </a:rPr>
              <a:t>Validate a mobile QR or one-time code and deliver the agreed experience.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7092634-8A4D-4774-BF80-9448EDA42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143250"/>
            <a:ext cx="2381250" cy="23812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AF0"/>
          </a:solidFill>
          <a:ln xmlns:a="http://schemas.openxmlformats.org/drawingml/2006/main" w="9525">
            <a:solidFill>
              <a:srgbClr val="D7C8B5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485C102-5294-4121-A870-B55408A15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3528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A65D3D"/>
                </a:solidFill>
              </a:defRPr>
            </a:pPr>
            <a:r>
              <a:rPr sz="750" b="1">
                <a:solidFill>
                  <a:srgbClr val="A65D3D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7AAFEEB-AC7A-4A0B-AAB3-1FAD0D5FC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762375"/>
            <a:ext cx="1952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A65D3D"/>
                </a:solidFill>
              </a:defRPr>
            </a:pPr>
            <a:r>
              <a:rPr sz="825" b="1">
                <a:solidFill>
                  <a:srgbClr val="A65D3D"/>
                </a:solidFill>
              </a:rPr>
              <a:t>BIKERS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C5D4003-382C-4529-92B8-47A71E4CC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1719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C201B"/>
                </a:solidFill>
              </a:defRPr>
            </a:pPr>
            <a:r>
              <a:rPr sz="1725" b="1">
                <a:solidFill>
                  <a:srgbClr val="1C201B"/>
                </a:solidFill>
              </a:rPr>
              <a:t>Receive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E693A84-EA62-4820-97C4-9DB6178F5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4819650"/>
            <a:ext cx="1952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70675E"/>
                </a:solidFill>
              </a:defRPr>
            </a:pPr>
            <a:r>
              <a:rPr sz="1050" b="0">
                <a:solidFill>
                  <a:srgbClr val="70675E"/>
                </a:solidFill>
              </a:rPr>
              <a:t>See what was earned, where it works, and whether it was redeemed or expired.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4F9E57D-352B-4709-9246-5645792FB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48350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A65D3D"/>
                </a:solidFill>
              </a:defRPr>
            </a:pPr>
            <a:r>
              <a:rPr sz="750" b="1">
                <a:solidFill>
                  <a:srgbClr val="A65D3D"/>
                </a:solidFill>
              </a:rPr>
              <a:t>1M CONTRACT + 600-BIKER COHORT SUPPLIED FOR DISCUSSION · CONFIRM WITH 1M FLEETS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AD34321-62F6-4074-A694-8AF1939C8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38900"/>
            <a:ext cx="1085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C8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EAF8430-E6E0-4851-AF00-774FA5628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534150"/>
            <a:ext cx="2286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SATYA × HIMALAYAN JAVA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A4E6C87-EF27-47C9-A2C5-C1FE48EF8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3415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buNone/>
              <a:defRPr sz="750" b="1">
                <a:solidFill>
                  <a:srgbClr val="1C201B"/>
                </a:solidFill>
              </a:defRPr>
            </a:pPr>
            <a:r>
              <a:rPr sz="750" b="1">
                <a:solidFill>
                  <a:srgbClr val="1C201B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11029659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2026-08-15T11:59:53.1700000Z</dcterms:created>
  <dcterms:modified xsi:type="dcterms:W3CDTF">2026-08-15T11:59:53.1700000Z</dcterms:modified>
</coreProperties>
</file>